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2" r:id="rId5"/>
    <p:sldId id="263" r:id="rId6"/>
    <p:sldId id="264" r:id="rId7"/>
    <p:sldId id="259" r:id="rId8"/>
    <p:sldId id="261" r:id="rId9"/>
    <p:sldId id="265" r:id="rId10"/>
    <p:sldId id="266" r:id="rId11"/>
    <p:sldId id="267" r:id="rId12"/>
    <p:sldId id="260"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 Ha" initials="SH" lastIdx="1" clrIdx="0">
    <p:extLst>
      <p:ext uri="{19B8F6BF-5375-455C-9EA6-DF929625EA0E}">
        <p15:presenceInfo xmlns:p15="http://schemas.microsoft.com/office/powerpoint/2012/main" userId="7ddfa121e9084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6T16:18:24.665" idx="1">
    <p:pos x="5829" y="3492"/>
    <p:text>Theo phác đồ BV Từ Dũ 2016</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C8937-01FA-44BF-9218-F32E6F49A475}"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EB612-2F8D-412A-90F0-2BCC19212211}" type="slidenum">
              <a:rPr lang="en-US" smtClean="0"/>
              <a:t>‹#›</a:t>
            </a:fld>
            <a:endParaRPr lang="en-US"/>
          </a:p>
        </p:txBody>
      </p:sp>
    </p:spTree>
    <p:extLst>
      <p:ext uri="{BB962C8B-B14F-4D97-AF65-F5344CB8AC3E}">
        <p14:creationId xmlns:p14="http://schemas.microsoft.com/office/powerpoint/2010/main" val="137099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10</a:t>
            </a:fld>
            <a:endParaRPr lang="en-US"/>
          </a:p>
        </p:txBody>
      </p:sp>
    </p:spTree>
    <p:extLst>
      <p:ext uri="{BB962C8B-B14F-4D97-AF65-F5344CB8AC3E}">
        <p14:creationId xmlns:p14="http://schemas.microsoft.com/office/powerpoint/2010/main" val="93156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26</a:t>
            </a:fld>
            <a:endParaRPr lang="en-US"/>
          </a:p>
        </p:txBody>
      </p:sp>
    </p:spTree>
    <p:extLst>
      <p:ext uri="{BB962C8B-B14F-4D97-AF65-F5344CB8AC3E}">
        <p14:creationId xmlns:p14="http://schemas.microsoft.com/office/powerpoint/2010/main" val="312568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27</a:t>
            </a:fld>
            <a:endParaRPr lang="en-US"/>
          </a:p>
        </p:txBody>
      </p:sp>
    </p:spTree>
    <p:extLst>
      <p:ext uri="{BB962C8B-B14F-4D97-AF65-F5344CB8AC3E}">
        <p14:creationId xmlns:p14="http://schemas.microsoft.com/office/powerpoint/2010/main" val="222518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AUB-I; -M?</a:t>
            </a:r>
          </a:p>
        </p:txBody>
      </p:sp>
      <p:sp>
        <p:nvSpPr>
          <p:cNvPr id="4" name="Slide Number Placeholder 3"/>
          <p:cNvSpPr>
            <a:spLocks noGrp="1"/>
          </p:cNvSpPr>
          <p:nvPr>
            <p:ph type="sldNum" sz="quarter" idx="5"/>
          </p:nvPr>
        </p:nvSpPr>
        <p:spPr/>
        <p:txBody>
          <a:bodyPr/>
          <a:lstStyle/>
          <a:p>
            <a:fld id="{5A7CEAAB-980C-4713-863F-B8453521F1A6}" type="slidenum">
              <a:rPr lang="en-US" smtClean="0"/>
              <a:t>28</a:t>
            </a:fld>
            <a:endParaRPr lang="en-US"/>
          </a:p>
        </p:txBody>
      </p:sp>
    </p:spTree>
    <p:extLst>
      <p:ext uri="{BB962C8B-B14F-4D97-AF65-F5344CB8AC3E}">
        <p14:creationId xmlns:p14="http://schemas.microsoft.com/office/powerpoint/2010/main" val="23910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31</a:t>
            </a:fld>
            <a:endParaRPr lang="en-US"/>
          </a:p>
        </p:txBody>
      </p:sp>
    </p:spTree>
    <p:extLst>
      <p:ext uri="{BB962C8B-B14F-4D97-AF65-F5344CB8AC3E}">
        <p14:creationId xmlns:p14="http://schemas.microsoft.com/office/powerpoint/2010/main" val="1534074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kết quả tăng sinh nội mạc tử cung không có tế bào không điển hình.</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32</a:t>
            </a:fld>
            <a:endParaRPr lang="en-US"/>
          </a:p>
        </p:txBody>
      </p:sp>
    </p:spTree>
    <p:extLst>
      <p:ext uri="{BB962C8B-B14F-4D97-AF65-F5344CB8AC3E}">
        <p14:creationId xmlns:p14="http://schemas.microsoft.com/office/powerpoint/2010/main" val="123223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AC3BEE9-C6AB-4D24-87DF-105C34532A44}" type="slidenum">
              <a:rPr lang="en-US" smtClean="0"/>
              <a:t>36</a:t>
            </a:fld>
            <a:endParaRPr lang="en-US"/>
          </a:p>
        </p:txBody>
      </p:sp>
    </p:spTree>
    <p:extLst>
      <p:ext uri="{BB962C8B-B14F-4D97-AF65-F5344CB8AC3E}">
        <p14:creationId xmlns:p14="http://schemas.microsoft.com/office/powerpoint/2010/main" val="327825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37</a:t>
            </a:fld>
            <a:endParaRPr lang="en-US"/>
          </a:p>
        </p:txBody>
      </p:sp>
    </p:spTree>
    <p:extLst>
      <p:ext uri="{BB962C8B-B14F-4D97-AF65-F5344CB8AC3E}">
        <p14:creationId xmlns:p14="http://schemas.microsoft.com/office/powerpoint/2010/main" val="3704242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38</a:t>
            </a:fld>
            <a:endParaRPr lang="en-US"/>
          </a:p>
        </p:txBody>
      </p:sp>
    </p:spTree>
    <p:extLst>
      <p:ext uri="{BB962C8B-B14F-4D97-AF65-F5344CB8AC3E}">
        <p14:creationId xmlns:p14="http://schemas.microsoft.com/office/powerpoint/2010/main" val="45078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1. </a:t>
            </a:r>
          </a:p>
          <a:p>
            <a:pPr marL="171450" lvl="0" indent="-171450">
              <a:buFontTx/>
              <a:buChar char="-"/>
            </a:pPr>
            <a:r>
              <a:rPr lang="en-US" sz="1200" kern="1200">
                <a:solidFill>
                  <a:schemeClr val="tx1"/>
                </a:solidFill>
                <a:effectLst/>
                <a:latin typeface="+mn-lt"/>
                <a:ea typeface="+mn-ea"/>
                <a:cs typeface="+mn-cs"/>
              </a:rPr>
              <a:t>TIỀN CĂN: Những đợt xuất huyết tử cung bất thường tương tự trước đây, tiền căn xuất huyết ở các vị trí khác trên cơ thể, tiền căn sử dụng thuốc kháng đông, tiền căn bệnh lý rối loạn đông máu gia đình, tiền căn đái tháo đường, tăng huyết áp, Tiền căn gia đình K vú, K NMTC, K đại tràng (hội chứng Lynch)</a:t>
            </a:r>
          </a:p>
          <a:p>
            <a:pPr marL="171450" lvl="0" indent="-171450">
              <a:buFontTx/>
              <a:buChar char="-"/>
            </a:pPr>
            <a:r>
              <a:rPr lang="en-US" sz="1200" kern="1200">
                <a:solidFill>
                  <a:schemeClr val="tx1"/>
                </a:solidFill>
                <a:effectLst/>
                <a:latin typeface="+mn-lt"/>
                <a:ea typeface="+mn-ea"/>
                <a:cs typeface="+mn-cs"/>
              </a:rPr>
              <a:t>BỆNH SỬ: kinh nguyệt chu kì kinh là bao nhiêu ngày, ngoài ra kinh nhiều còn chảy máu nơi khác không, có đau bụng kinh không.</a:t>
            </a:r>
          </a:p>
          <a:p>
            <a:pPr lvl="0"/>
            <a:r>
              <a:rPr lang="en-US" sz="1200" kern="1200">
                <a:solidFill>
                  <a:schemeClr val="tx1"/>
                </a:solidFill>
                <a:effectLst/>
                <a:latin typeface="+mn-lt"/>
                <a:ea typeface="+mn-ea"/>
                <a:cs typeface="+mn-cs"/>
              </a:rPr>
              <a:t>2. Tìm dấu xuất huyết ở nơi khác, dấu hiệu thiếu máu, khám huyết áp tư thế, khám phần phụ, rậm lông, mụn trứng cá</a:t>
            </a:r>
          </a:p>
          <a:p>
            <a:pPr lvl="0"/>
            <a:r>
              <a:rPr lang="en-US" sz="1200" kern="1200">
                <a:solidFill>
                  <a:schemeClr val="tx1"/>
                </a:solidFill>
                <a:effectLst/>
                <a:latin typeface="+mn-lt"/>
                <a:ea typeface="+mn-ea"/>
                <a:cs typeface="+mn-cs"/>
              </a:rPr>
              <a:t>3. AUB - L CĐPB với AUB - M, AUB – A</a:t>
            </a:r>
          </a:p>
          <a:p>
            <a:pPr lvl="0"/>
            <a:r>
              <a:rPr lang="en-US" sz="1200" kern="1200">
                <a:solidFill>
                  <a:schemeClr val="tx1"/>
                </a:solidFill>
                <a:effectLst/>
                <a:latin typeface="+mn-lt"/>
                <a:ea typeface="+mn-ea"/>
                <a:cs typeface="+mn-cs"/>
              </a:rPr>
              <a:t>4. Siêu âm bơm nước tử cung để quan sát khối ở tử cung.</a:t>
            </a: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12</a:t>
            </a:fld>
            <a:endParaRPr lang="en-US"/>
          </a:p>
        </p:txBody>
      </p:sp>
    </p:spTree>
    <p:extLst>
      <p:ext uri="{BB962C8B-B14F-4D97-AF65-F5344CB8AC3E}">
        <p14:creationId xmlns:p14="http://schemas.microsoft.com/office/powerpoint/2010/main" val="264049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Các nguyên nhân theo PALM-COEIN trong trường hợp này gồm ALMC</a:t>
            </a:r>
          </a:p>
          <a:p>
            <a:pPr lvl="0"/>
            <a:r>
              <a:rPr lang="en-US" sz="1200" b="1" kern="1200">
                <a:solidFill>
                  <a:schemeClr val="tx1"/>
                </a:solidFill>
                <a:effectLst/>
                <a:latin typeface="+mn-lt"/>
                <a:ea typeface="+mn-ea"/>
                <a:cs typeface="+mn-cs"/>
              </a:rPr>
              <a:t>A (Adenomyosis)</a:t>
            </a:r>
            <a:r>
              <a:rPr lang="en-US" sz="1200" kern="1200">
                <a:solidFill>
                  <a:schemeClr val="tx1"/>
                </a:solidFill>
                <a:effectLst/>
                <a:latin typeface="+mn-lt"/>
                <a:ea typeface="+mn-ea"/>
                <a:cs typeface="+mn-cs"/>
              </a:rPr>
              <a:t> Lạc nội mạc trong cơ tử cung: khám tử cung to (phù hợp lâm sàng), đau bụng kinh (chưa thấy dữ kiện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hỏi thêm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có nghĩ, đề nghị Siêu âm vùng chậu</a:t>
            </a:r>
          </a:p>
          <a:p>
            <a:pPr lvl="0"/>
            <a:r>
              <a:rPr lang="en-US" sz="1200" b="1" kern="1200">
                <a:solidFill>
                  <a:schemeClr val="tx1"/>
                </a:solidFill>
                <a:effectLst/>
                <a:latin typeface="+mn-lt"/>
                <a:ea typeface="+mn-ea"/>
                <a:cs typeface="+mn-cs"/>
              </a:rPr>
              <a:t>L (Leiomyoma)</a:t>
            </a:r>
            <a:r>
              <a:rPr lang="en-US" sz="1200" kern="1200">
                <a:solidFill>
                  <a:schemeClr val="tx1"/>
                </a:solidFill>
                <a:effectLst/>
                <a:latin typeface="+mn-lt"/>
                <a:ea typeface="+mn-ea"/>
                <a:cs typeface="+mn-cs"/>
              </a:rPr>
              <a:t> U xơ cơ tử cung: khám Tử cung to (phù hợp lâm sàng)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Siêu âm vùng chậu, SIS ( ca này đoạn sau có làm SIS thấy khối bất thường)</a:t>
            </a:r>
          </a:p>
          <a:p>
            <a:pPr lvl="0"/>
            <a:r>
              <a:rPr lang="en-US" sz="1200" b="1" kern="1200">
                <a:solidFill>
                  <a:schemeClr val="tx1"/>
                </a:solidFill>
                <a:effectLst/>
                <a:latin typeface="+mn-lt"/>
                <a:ea typeface="+mn-ea"/>
                <a:cs typeface="+mn-cs"/>
              </a:rPr>
              <a:t>M (Maglinancy) </a:t>
            </a:r>
            <a:r>
              <a:rPr lang="en-US" sz="1200" kern="1200">
                <a:solidFill>
                  <a:schemeClr val="tx1"/>
                </a:solidFill>
                <a:effectLst/>
                <a:latin typeface="+mn-lt"/>
                <a:ea typeface="+mn-ea"/>
                <a:cs typeface="+mn-cs"/>
              </a:rPr>
              <a:t>K nội mạc tử cung hoặc tăng sản NMTC: </a:t>
            </a:r>
          </a:p>
          <a:p>
            <a:r>
              <a:rPr lang="en-US" sz="1200" kern="1200">
                <a:solidFill>
                  <a:schemeClr val="tx1"/>
                </a:solidFill>
                <a:effectLst/>
                <a:latin typeface="+mn-lt"/>
                <a:ea typeface="+mn-ea"/>
                <a:cs typeface="+mn-cs"/>
              </a:rPr>
              <a:t>YTNC của K NMTC (theo TBL bên trái, phác đồ BV từ dũ 2016 bên phải) </a:t>
            </a:r>
          </a:p>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17</a:t>
            </a:fld>
            <a:endParaRPr lang="en-US"/>
          </a:p>
        </p:txBody>
      </p:sp>
    </p:spTree>
    <p:extLst>
      <p:ext uri="{BB962C8B-B14F-4D97-AF65-F5344CB8AC3E}">
        <p14:creationId xmlns:p14="http://schemas.microsoft.com/office/powerpoint/2010/main" val="269895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nguyên nhân khác ít nghĩ do đặc tính xuất huyết không ủng hộ, kết hợp thêm việc 1 số nguyên nhân thực thể đã gợi ý ở phía tr</a:t>
            </a:r>
            <a:r>
              <a:rPr lang="vi-VN"/>
              <a:t>ư</a:t>
            </a:r>
            <a:r>
              <a:rPr lang="en-US"/>
              <a:t>ớc, nên nhiệm vụ là phải đi xác định các nguyên nhân thực thể đó</a:t>
            </a:r>
          </a:p>
        </p:txBody>
      </p:sp>
      <p:sp>
        <p:nvSpPr>
          <p:cNvPr id="4" name="Slide Number Placeholder 3"/>
          <p:cNvSpPr>
            <a:spLocks noGrp="1"/>
          </p:cNvSpPr>
          <p:nvPr>
            <p:ph type="sldNum" sz="quarter" idx="5"/>
          </p:nvPr>
        </p:nvSpPr>
        <p:spPr/>
        <p:txBody>
          <a:bodyPr/>
          <a:lstStyle/>
          <a:p>
            <a:fld id="{03A9B80D-AD90-473D-AE28-1C14B94BB637}" type="slidenum">
              <a:rPr lang="en-US" smtClean="0"/>
              <a:t>18</a:t>
            </a:fld>
            <a:endParaRPr lang="en-US"/>
          </a:p>
        </p:txBody>
      </p:sp>
    </p:spTree>
    <p:extLst>
      <p:ext uri="{BB962C8B-B14F-4D97-AF65-F5344CB8AC3E}">
        <p14:creationId xmlns:p14="http://schemas.microsoft.com/office/powerpoint/2010/main" val="281897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 th</a:t>
            </a:r>
            <a:r>
              <a:rPr lang="vi-VN"/>
              <a:t>ư</a:t>
            </a:r>
            <a:r>
              <a:rPr lang="en-US"/>
              <a:t>ờng im lặng về mặt triệu chứng h</a:t>
            </a:r>
            <a:r>
              <a:rPr lang="vi-VN"/>
              <a:t>ơ</a:t>
            </a:r>
            <a:r>
              <a:rPr lang="en-US"/>
              <a:t>n</a:t>
            </a:r>
          </a:p>
          <a:p>
            <a:r>
              <a:rPr lang="en-US"/>
              <a:t>A th</a:t>
            </a:r>
            <a:r>
              <a:rPr lang="vi-VN"/>
              <a:t>ư</a:t>
            </a:r>
            <a:r>
              <a:rPr lang="en-US"/>
              <a:t>ờng rất ồn ào về mặt triệu chứng học, nh</a:t>
            </a:r>
            <a:r>
              <a:rPr lang="vi-VN"/>
              <a:t>ư</a:t>
            </a:r>
            <a:r>
              <a:rPr lang="en-US"/>
              <a:t> là đau bụng kinh, xuất huyết kiểu rong huyết, th</a:t>
            </a:r>
            <a:r>
              <a:rPr lang="vi-VN"/>
              <a:t>ư</a:t>
            </a:r>
            <a:r>
              <a:rPr lang="en-US"/>
              <a:t>ờng kèm theo hiếm muộn, ca này ít phù hợp h</a:t>
            </a:r>
            <a:r>
              <a:rPr lang="vi-VN"/>
              <a:t>ơ</a:t>
            </a:r>
            <a:r>
              <a:rPr lang="en-US"/>
              <a:t>n</a:t>
            </a:r>
          </a:p>
          <a:p>
            <a:r>
              <a:rPr lang="en-US"/>
              <a:t>M có thể là K nội mạc, hoặc Sarcoma, rất khó phân biệt với L</a:t>
            </a:r>
          </a:p>
        </p:txBody>
      </p:sp>
      <p:sp>
        <p:nvSpPr>
          <p:cNvPr id="4" name="Slide Number Placeholder 3"/>
          <p:cNvSpPr>
            <a:spLocks noGrp="1"/>
          </p:cNvSpPr>
          <p:nvPr>
            <p:ph type="sldNum" sz="quarter" idx="5"/>
          </p:nvPr>
        </p:nvSpPr>
        <p:spPr/>
        <p:txBody>
          <a:bodyPr/>
          <a:lstStyle/>
          <a:p>
            <a:fld id="{03A9B80D-AD90-473D-AE28-1C14B94BB637}" type="slidenum">
              <a:rPr lang="en-US" smtClean="0"/>
              <a:t>19</a:t>
            </a:fld>
            <a:endParaRPr lang="en-US"/>
          </a:p>
        </p:txBody>
      </p:sp>
    </p:spTree>
    <p:extLst>
      <p:ext uri="{BB962C8B-B14F-4D97-AF65-F5344CB8AC3E}">
        <p14:creationId xmlns:p14="http://schemas.microsoft.com/office/powerpoint/2010/main" val="296141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a:t>
            </a:r>
          </a:p>
        </p:txBody>
      </p:sp>
      <p:sp>
        <p:nvSpPr>
          <p:cNvPr id="4" name="Slide Number Placeholder 3"/>
          <p:cNvSpPr>
            <a:spLocks noGrp="1"/>
          </p:cNvSpPr>
          <p:nvPr>
            <p:ph type="sldNum" sz="quarter" idx="5"/>
          </p:nvPr>
        </p:nvSpPr>
        <p:spPr/>
        <p:txBody>
          <a:bodyPr/>
          <a:lstStyle/>
          <a:p>
            <a:fld id="{03A9B80D-AD90-473D-AE28-1C14B94BB637}" type="slidenum">
              <a:rPr lang="en-US" smtClean="0"/>
              <a:t>20</a:t>
            </a:fld>
            <a:endParaRPr lang="en-US"/>
          </a:p>
        </p:txBody>
      </p:sp>
    </p:spTree>
    <p:extLst>
      <p:ext uri="{BB962C8B-B14F-4D97-AF65-F5344CB8AC3E}">
        <p14:creationId xmlns:p14="http://schemas.microsoft.com/office/powerpoint/2010/main" val="1340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 FIGO S2</a:t>
            </a:r>
          </a:p>
        </p:txBody>
      </p:sp>
      <p:sp>
        <p:nvSpPr>
          <p:cNvPr id="4" name="Slide Number Placeholder 3"/>
          <p:cNvSpPr>
            <a:spLocks noGrp="1"/>
          </p:cNvSpPr>
          <p:nvPr>
            <p:ph type="sldNum" sz="quarter" idx="5"/>
          </p:nvPr>
        </p:nvSpPr>
        <p:spPr/>
        <p:txBody>
          <a:bodyPr/>
          <a:lstStyle/>
          <a:p>
            <a:fld id="{03A9B80D-AD90-473D-AE28-1C14B94BB637}" type="slidenum">
              <a:rPr lang="en-US" smtClean="0"/>
              <a:t>21</a:t>
            </a:fld>
            <a:endParaRPr lang="en-US"/>
          </a:p>
        </p:txBody>
      </p:sp>
    </p:spTree>
    <p:extLst>
      <p:ext uri="{BB962C8B-B14F-4D97-AF65-F5344CB8AC3E}">
        <p14:creationId xmlns:p14="http://schemas.microsoft.com/office/powerpoint/2010/main" val="166120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Vấn đề chủ ca này là xuất huyết tử cung bất th</a:t>
            </a:r>
            <a:r>
              <a:rPr lang="vi-VN"/>
              <a:t>ư</a:t>
            </a:r>
            <a:r>
              <a:rPr lang="en-US"/>
              <a:t>ờng </a:t>
            </a:r>
            <a:r>
              <a:rPr lang="en-US">
                <a:sym typeface="Wingdings" panose="05000000000000000000" pitchFamily="2" charset="2"/>
              </a:rPr>
              <a:t> giải quyết xuất huyết tử cung</a:t>
            </a:r>
          </a:p>
          <a:p>
            <a:r>
              <a:rPr lang="en-US">
                <a:sym typeface="Wingdings" panose="05000000000000000000" pitchFamily="2" charset="2"/>
              </a:rPr>
              <a:t>Vì BN này FIGO S2 cũng nh</a:t>
            </a:r>
            <a:r>
              <a:rPr lang="vi-VN">
                <a:sym typeface="Wingdings" panose="05000000000000000000" pitchFamily="2" charset="2"/>
              </a:rPr>
              <a:t>ư</a:t>
            </a:r>
            <a:r>
              <a:rPr lang="en-US">
                <a:sym typeface="Wingdings" panose="05000000000000000000" pitchFamily="2" charset="2"/>
              </a:rPr>
              <a:t> bệnh nhân tiền mãn kinh, do u x</a:t>
            </a:r>
            <a:r>
              <a:rPr lang="vi-VN">
                <a:sym typeface="Wingdings" panose="05000000000000000000" pitchFamily="2" charset="2"/>
              </a:rPr>
              <a:t>ơ</a:t>
            </a:r>
            <a:r>
              <a:rPr lang="en-US">
                <a:sym typeface="Wingdings" panose="05000000000000000000" pitchFamily="2" charset="2"/>
              </a:rPr>
              <a:t> c</a:t>
            </a:r>
            <a:r>
              <a:rPr lang="vi-VN">
                <a:sym typeface="Wingdings" panose="05000000000000000000" pitchFamily="2" charset="2"/>
              </a:rPr>
              <a:t>ơ</a:t>
            </a:r>
            <a:r>
              <a:rPr lang="en-US">
                <a:sym typeface="Wingdings" panose="05000000000000000000" pitchFamily="2" charset="2"/>
              </a:rPr>
              <a:t> tử cung có khả năng thoái triển khi vào mãn kinh.  Nên ta quyết định chọn điều trị nội khoa để làm giảm xuất huyết tử cung, sau đó theo dõi tình trạng xuất huyết, theo dõi sự tiến triển của khối u trên siêu âm.</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23</a:t>
            </a:fld>
            <a:endParaRPr lang="en-US"/>
          </a:p>
        </p:txBody>
      </p:sp>
    </p:spTree>
    <p:extLst>
      <p:ext uri="{BB962C8B-B14F-4D97-AF65-F5344CB8AC3E}">
        <p14:creationId xmlns:p14="http://schemas.microsoft.com/office/powerpoint/2010/main" val="398843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Dụng cụ tử cung phóng thích hằng định 15-20 µg LNG mỗi ngày. Thời</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hạn tác dụng 5 năm cho </a:t>
            </a:r>
            <a:r>
              <a:rPr lang="en-US" sz="1200" b="0" i="1" kern="1200">
                <a:solidFill>
                  <a:schemeClr val="tx1"/>
                </a:solidFill>
                <a:effectLst/>
                <a:latin typeface="+mn-lt"/>
                <a:ea typeface="+mn-ea"/>
                <a:cs typeface="+mn-cs"/>
              </a:rPr>
              <a:t>Mirena</a:t>
            </a:r>
            <a:r>
              <a:rPr lang="en-US" sz="1200" b="0" i="0" kern="1200">
                <a:solidFill>
                  <a:schemeClr val="tx1"/>
                </a:solidFill>
                <a:effectLst/>
                <a:latin typeface="+mn-lt"/>
                <a:ea typeface="+mn-ea"/>
                <a:cs typeface="+mn-cs"/>
              </a:rPr>
              <a:t>® hay 3 năm với </a:t>
            </a:r>
            <a:r>
              <a:rPr lang="en-US" sz="1200" b="0" i="1" kern="1200">
                <a:solidFill>
                  <a:schemeClr val="tx1"/>
                </a:solidFill>
                <a:effectLst/>
                <a:latin typeface="+mn-lt"/>
                <a:ea typeface="+mn-ea"/>
                <a:cs typeface="+mn-cs"/>
              </a:rPr>
              <a:t>Liletta</a:t>
            </a:r>
            <a:r>
              <a:rPr lang="en-US" sz="1200" b="0" i="0" kern="1200">
                <a:solidFill>
                  <a:schemeClr val="tx1"/>
                </a:solidFill>
                <a:effectLst/>
                <a:latin typeface="+mn-lt"/>
                <a:ea typeface="+mn-ea"/>
                <a:cs typeface="+mn-cs"/>
              </a:rPr>
              <a:t>®.</a:t>
            </a:r>
            <a:r>
              <a:rPr lang="en-US"/>
              <a:t> </a:t>
            </a:r>
            <a:br>
              <a:rPr lang="en-US"/>
            </a:b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24</a:t>
            </a:fld>
            <a:endParaRPr lang="en-US"/>
          </a:p>
        </p:txBody>
      </p:sp>
    </p:spTree>
    <p:extLst>
      <p:ext uri="{BB962C8B-B14F-4D97-AF65-F5344CB8AC3E}">
        <p14:creationId xmlns:p14="http://schemas.microsoft.com/office/powerpoint/2010/main" val="167948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DBA0-1C4F-4924-8E3E-640435EE4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3A3912-88EA-45B2-B892-0478AA6D36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FE6B3-5E7F-4805-AAFD-404F2C342B1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977FCAB4-6048-48DB-8327-981D9DCC4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3C791-9590-4BA2-9674-23DD14D6A391}"/>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908103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7149-0929-49D0-A6DB-6CAE2CFB7F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087B0-90AD-4400-BADF-79DAF5773B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FAB06-4AE9-4FB8-9015-4B95938FDA6A}"/>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01F6815-40ED-407B-BE43-5B7A5747F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63A76-1D70-4BA9-8BFD-78C3E8EEA6DE}"/>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807381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D88D-04EB-4B11-BBA9-06444B322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CB6ECA-1D64-413B-B608-C51DDC3462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988C6-B0EA-419F-9E55-41389FB233D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A0F0E65D-7051-4ED6-8824-38CD5E84C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17A80-6934-4694-815B-32387B37113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90906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EC15-A3F1-4CCA-BC71-2E759BC82F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F1E4D-2B78-40DC-89AF-443537C737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35DEC-EB71-4BAC-958E-F43E3A89220D}"/>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20760BA-81B3-4D1B-80C7-B543EDB14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F3E9C-B655-49C6-8BFD-1A783C9197AF}"/>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203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EEC5-AAF7-4AAC-B768-63AB7776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D40A51-F958-40B2-AF78-CE8FC97AE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E33DD4-FFC7-408C-A381-46ADB068DA2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9B8C978-992E-420E-8BB5-1791A6E0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ECFEA-E286-4A36-A101-CDABEE3E6D6B}"/>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89276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D8E-712B-4819-8E31-57ADA041A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D4727-B387-40BA-AA74-2DD06D6EFC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F1FC59-CDCE-47BD-ABCB-0E0835251C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A661A-6C43-49B9-A6A4-40AC0F62149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2ACD9C1D-D70F-4819-9A3E-4EFEA3BB1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76B76-B993-4405-AB9A-E6416B0BD4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19756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C887-0C58-4C04-8E94-3F40CE7773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1F8E0-6A38-4DC0-8A53-0CD8D3588A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249147-F9E5-44E2-939A-29EE1338C2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E5BE64-146A-42E3-9393-FD2258D4A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4AD244-1C2C-4819-84BC-EFEB12C100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C7006E-1BEB-4F4A-9150-F603B8003001}"/>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8" name="Footer Placeholder 7">
            <a:extLst>
              <a:ext uri="{FF2B5EF4-FFF2-40B4-BE49-F238E27FC236}">
                <a16:creationId xmlns:a16="http://schemas.microsoft.com/office/drawing/2014/main" id="{98CB0E27-2891-4B3C-A888-C8A59962CE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E74BBE-C675-4041-88A9-F66F1F9A6CE6}"/>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7848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970C-CD8B-4B38-AECA-15A2697B9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F6264-B89E-4F5C-9640-4A8741986C6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4" name="Footer Placeholder 3">
            <a:extLst>
              <a:ext uri="{FF2B5EF4-FFF2-40B4-BE49-F238E27FC236}">
                <a16:creationId xmlns:a16="http://schemas.microsoft.com/office/drawing/2014/main" id="{A4D5B7DE-616C-4DBA-89E5-82D41EEE5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C0D9D-7006-4DBA-A0CD-3036A4F202D3}"/>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3006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87C26-3B0A-4070-9A78-3B085B40EFE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3" name="Footer Placeholder 2">
            <a:extLst>
              <a:ext uri="{FF2B5EF4-FFF2-40B4-BE49-F238E27FC236}">
                <a16:creationId xmlns:a16="http://schemas.microsoft.com/office/drawing/2014/main" id="{91C69F4F-DC77-48C5-B154-713647195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C91A81-DAA4-4915-8B77-B571BA1FEF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37708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8E84-EC17-4F12-ACB8-CB525719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85B40F-47B8-4D8B-9990-882F92338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1BC7B-4EC4-43EA-9AAF-1687D27E8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AC8B3-8079-4CF1-94D9-A1950FBE6756}"/>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A377F6B7-71E6-443B-88DB-EEF20341E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11C42-59CD-4004-979E-D5340C1474E4}"/>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56571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7265-7EE2-42EF-9F83-D0CE69ED0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C1CC9-2FAF-40C3-AD1F-9A6C21175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878C52-EF90-4C4B-A985-9FC1E73D7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971766-76C4-4BC5-AF0D-7990F1AE617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38023650-FE88-4D7F-9441-27BCB8EEC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1925-5D30-4AFD-ACC5-611D06F5174D}"/>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46899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D230-FD41-4D47-B503-1FA47F790B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6AEF7-8A23-44D5-A019-F1135FE6E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A4FB-4FAA-4657-A6C2-22AF44E97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7E5CE798-AA78-4C40-B696-4E1E80D6A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C70AF-2B9B-4F70-A499-8E6D3B168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3150F-F40E-471F-92CE-C043DF30988A}" type="slidenum">
              <a:rPr lang="en-US" smtClean="0"/>
              <a:t>‹#›</a:t>
            </a:fld>
            <a:endParaRPr lang="en-US"/>
          </a:p>
        </p:txBody>
      </p:sp>
    </p:spTree>
    <p:extLst>
      <p:ext uri="{BB962C8B-B14F-4D97-AF65-F5344CB8AC3E}">
        <p14:creationId xmlns:p14="http://schemas.microsoft.com/office/powerpoint/2010/main" val="145820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21A7-B27B-4A22-9796-02451C5BB743}"/>
              </a:ext>
            </a:extLst>
          </p:cNvPr>
          <p:cNvSpPr>
            <a:spLocks noGrp="1"/>
          </p:cNvSpPr>
          <p:nvPr>
            <p:ph type="ctrTitle"/>
          </p:nvPr>
        </p:nvSpPr>
        <p:spPr/>
        <p:txBody>
          <a:bodyPr/>
          <a:lstStyle/>
          <a:p>
            <a:r>
              <a:rPr lang="en-US"/>
              <a:t>Lớp Y14A</a:t>
            </a:r>
          </a:p>
        </p:txBody>
      </p:sp>
      <p:sp>
        <p:nvSpPr>
          <p:cNvPr id="3" name="Subtitle 2">
            <a:extLst>
              <a:ext uri="{FF2B5EF4-FFF2-40B4-BE49-F238E27FC236}">
                <a16:creationId xmlns:a16="http://schemas.microsoft.com/office/drawing/2014/main" id="{BA6CF55E-206D-4A03-AA19-4A70A47CC887}"/>
              </a:ext>
            </a:extLst>
          </p:cNvPr>
          <p:cNvSpPr>
            <a:spLocks noGrp="1"/>
          </p:cNvSpPr>
          <p:nvPr>
            <p:ph type="subTitle" idx="1"/>
          </p:nvPr>
        </p:nvSpPr>
        <p:spPr/>
        <p:txBody>
          <a:bodyPr>
            <a:normAutofit/>
          </a:bodyPr>
          <a:lstStyle/>
          <a:p>
            <a:r>
              <a:rPr lang="en-US" sz="3000"/>
              <a:t>Tổ 5</a:t>
            </a:r>
          </a:p>
        </p:txBody>
      </p:sp>
    </p:spTree>
    <p:extLst>
      <p:ext uri="{BB962C8B-B14F-4D97-AF65-F5344CB8AC3E}">
        <p14:creationId xmlns:p14="http://schemas.microsoft.com/office/powerpoint/2010/main" val="305023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p:txBody>
          <a:bodyPr>
            <a:normAutofit/>
          </a:bodyPr>
          <a:lstStyle/>
          <a:p>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T2/2020</a:t>
            </a: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474208" y="1967655"/>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Tree>
    <p:extLst>
      <p:ext uri="{BB962C8B-B14F-4D97-AF65-F5344CB8AC3E}">
        <p14:creationId xmlns:p14="http://schemas.microsoft.com/office/powerpoint/2010/main" val="280367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3D60-43E8-450F-A707-69CA4390F3F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8A601-2F17-4156-AE0E-A431E7DD8280}"/>
              </a:ext>
            </a:extLst>
          </p:cNvPr>
          <p:cNvSpPr>
            <a:spLocks noGrp="1"/>
          </p:cNvSpPr>
          <p:nvPr>
            <p:ph idx="1"/>
          </p:nvPr>
        </p:nvSpPr>
        <p:spPr>
          <a:xfrm>
            <a:off x="838200" y="1401082"/>
            <a:ext cx="10515600" cy="4351338"/>
          </a:xfrm>
        </p:spPr>
        <p:txBody>
          <a:bodyPr/>
          <a:lstStyle/>
          <a:p>
            <a:pPr>
              <a:buFontTx/>
              <a:buChar char="-"/>
            </a:pPr>
            <a:endParaRPr lang="en-US" dirty="0">
              <a:latin typeface="Times New Roman" panose="02020603050405020304" pitchFamily="18" charset="0"/>
              <a:cs typeface="Times New Roman" panose="02020603050405020304" pitchFamily="18" charset="0"/>
            </a:endParaRPr>
          </a:p>
          <a:p>
            <a:pPr>
              <a:buFontTx/>
              <a:buChar char="-"/>
            </a:pPr>
            <a:r>
              <a:rPr lang="en-US" dirty="0" err="1">
                <a:latin typeface="Times New Roman" panose="02020603050405020304" pitchFamily="18" charset="0"/>
                <a:cs typeface="Times New Roman" panose="02020603050405020304" pitchFamily="18" charset="0"/>
              </a:rPr>
              <a:t>Bn</a:t>
            </a:r>
            <a:r>
              <a:rPr lang="en-US" dirty="0">
                <a:latin typeface="Times New Roman" panose="02020603050405020304" pitchFamily="18" charset="0"/>
                <a:cs typeface="Times New Roman" panose="02020603050405020304" pitchFamily="18" charset="0"/>
              </a:rPr>
              <a:t> da </a:t>
            </a:r>
            <a:r>
              <a:rPr lang="en-US" dirty="0" err="1">
                <a:latin typeface="Times New Roman" panose="02020603050405020304" pitchFamily="18" charset="0"/>
                <a:cs typeface="Times New Roman" panose="02020603050405020304" pitchFamily="18" charset="0"/>
              </a:rPr>
              <a:t>niêm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hồng</a:t>
            </a:r>
            <a:r>
              <a:rPr lang="en-US" dirty="0">
                <a:latin typeface="Times New Roman" panose="02020603050405020304" pitchFamily="18" charset="0"/>
                <a:cs typeface="Times New Roman" panose="02020603050405020304" pitchFamily="18" charset="0"/>
              </a:rPr>
              <a:t>, M: 86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phút</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áp</a:t>
            </a:r>
            <a:r>
              <a:rPr lang="en-US" dirty="0">
                <a:solidFill>
                  <a:srgbClr val="FF0000"/>
                </a:solidFill>
                <a:latin typeface="Times New Roman" panose="02020603050405020304" pitchFamily="18" charset="0"/>
                <a:cs typeface="Times New Roman" panose="02020603050405020304" pitchFamily="18" charset="0"/>
              </a:rPr>
              <a:t>: 90/60 mm Hg</a:t>
            </a:r>
          </a:p>
          <a:p>
            <a:pPr>
              <a:buFontTx/>
              <a:buChar char="-"/>
            </a:pP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a:latin typeface="Times New Roman" panose="02020603050405020304" pitchFamily="18" charset="0"/>
                <a:cs typeface="Times New Roman" panose="02020603050405020304" pitchFamily="18" charset="0"/>
              </a:rPr>
              <a:t>: 1m60, cân nặng: 58 kg – BMI 22.7 </a:t>
            </a:r>
          </a:p>
          <a:p>
            <a:pPr>
              <a:buFontTx/>
              <a:buChar char="-"/>
            </a:pPr>
            <a:r>
              <a:rPr lang="en-US">
                <a:latin typeface="Times New Roman" panose="02020603050405020304" pitchFamily="18" charset="0"/>
                <a:cs typeface="Times New Roman" panose="02020603050405020304" pitchFamily="18" charset="0"/>
              </a:rPr>
              <a:t>Bụng mềm</a:t>
            </a:r>
          </a:p>
          <a:p>
            <a:pPr>
              <a:buFontTx/>
              <a:buChar char="-"/>
            </a:pPr>
            <a:r>
              <a:rPr lang="en-US">
                <a:latin typeface="Times New Roman" panose="02020603050405020304" pitchFamily="18" charset="0"/>
                <a:cs typeface="Times New Roman" panose="02020603050405020304" pitchFamily="18" charset="0"/>
              </a:rPr>
              <a:t>Khám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âm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đạo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sậm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lẫn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cục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cổ</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sang </a:t>
            </a:r>
            <a:r>
              <a:rPr lang="en-US" dirty="0" err="1">
                <a:solidFill>
                  <a:srgbClr val="FF0000"/>
                </a:solidFill>
                <a:latin typeface="Times New Roman" panose="02020603050405020304" pitchFamily="18" charset="0"/>
                <a:cs typeface="Times New Roman" panose="02020603050405020304" pitchFamily="18" charset="0"/>
              </a:rPr>
              <a:t>th</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chảy</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từ</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lòng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to t</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đ</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a:t>
            </a:r>
            <a:r>
              <a:rPr lang="en-US" dirty="0" err="1">
                <a:solidFill>
                  <a:srgbClr val="FF0000"/>
                </a:solidFill>
                <a:latin typeface="Times New Roman" panose="02020603050405020304" pitchFamily="18" charset="0"/>
                <a:cs typeface="Times New Roman" panose="02020603050405020304" pitchFamily="18" charset="0"/>
              </a:rPr>
              <a:t>thai</a:t>
            </a:r>
            <a:r>
              <a:rPr lang="en-US" dirty="0">
                <a:solidFill>
                  <a:srgbClr val="FF0000"/>
                </a:solidFill>
                <a:latin typeface="Times New Roman" panose="02020603050405020304" pitchFamily="18" charset="0"/>
                <a:cs typeface="Times New Roman" panose="02020603050405020304" pitchFamily="18" charset="0"/>
              </a:rPr>
              <a:t> 7 </a:t>
            </a:r>
            <a:r>
              <a:rPr lang="en-US" dirty="0" err="1">
                <a:solidFill>
                  <a:srgbClr val="FF0000"/>
                </a:solidFill>
                <a:latin typeface="Times New Roman" panose="02020603050405020304" pitchFamily="18" charset="0"/>
                <a:cs typeface="Times New Roman" panose="02020603050405020304" pitchFamily="18" charset="0"/>
              </a:rPr>
              <a:t>tuần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mật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độ</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chắc</a:t>
            </a:r>
            <a:r>
              <a:rPr lang="en-US" dirty="0">
                <a:solidFill>
                  <a:srgbClr val="FF0000"/>
                </a:solidFill>
                <a:latin typeface="Times New Roman" panose="02020603050405020304" pitchFamily="18" charset="0"/>
                <a:cs typeface="Times New Roman" panose="02020603050405020304" pitchFamily="18" charset="0"/>
              </a:rPr>
              <a:t>, di </a:t>
            </a:r>
            <a:r>
              <a:rPr lang="en-US" dirty="0" err="1">
                <a:solidFill>
                  <a:srgbClr val="FF0000"/>
                </a:solidFill>
                <a:latin typeface="Times New Roman" panose="02020603050405020304" pitchFamily="18" charset="0"/>
                <a:cs typeface="Times New Roman" panose="02020603050405020304" pitchFamily="18" charset="0"/>
              </a:rPr>
              <a:t>động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túi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cùng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mềm</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935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TH 2:</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a:lstStyle/>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hiểu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về</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căn</a:t>
            </a:r>
            <a:r>
              <a:rPr lang="en-US" dirty="0">
                <a:solidFill>
                  <a:srgbClr val="FF0000"/>
                </a:solidFill>
                <a:latin typeface="Times New Roman" panose="02020603050405020304" pitchFamily="18" charset="0"/>
                <a:cs typeface="Times New Roman" panose="02020603050405020304" pitchFamily="18" charset="0"/>
              </a:rPr>
              <a:t> hay </a:t>
            </a:r>
            <a:r>
              <a:rPr lang="en-US" dirty="0" err="1">
                <a:solidFill>
                  <a:srgbClr val="FF0000"/>
                </a:solidFill>
                <a:latin typeface="Times New Roman" panose="02020603050405020304" pitchFamily="18" charset="0"/>
                <a:cs typeface="Times New Roman" panose="02020603050405020304" pitchFamily="18" charset="0"/>
              </a:rPr>
              <a:t>bệnh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của</a:t>
            </a:r>
            <a:r>
              <a:rPr lang="en-US" dirty="0">
                <a:solidFill>
                  <a:srgbClr val="FF0000"/>
                </a:solidFill>
                <a:latin typeface="Times New Roman" panose="02020603050405020304" pitchFamily="18" charset="0"/>
                <a:cs typeface="Times New Roman" panose="02020603050405020304" pitchFamily="18" charset="0"/>
              </a:rPr>
              <a:t> BN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nghĩ</a:t>
            </a:r>
            <a:r>
              <a:rPr lang="en-US">
                <a:latin typeface="Times New Roman" panose="02020603050405020304" pitchFamily="18" charset="0"/>
                <a:cs typeface="Times New Roman" panose="02020603050405020304" pitchFamily="18" charset="0"/>
              </a:rPr>
              <a:t> nên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kiếm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dấu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hiệu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lúc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thăm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khám</a:t>
            </a:r>
            <a:r>
              <a:rPr lang="en-US" dirty="0">
                <a:solidFill>
                  <a:srgbClr val="FF0000"/>
                </a:solidFill>
                <a:latin typeface="Times New Roman" panose="02020603050405020304" pitchFamily="18" charset="0"/>
                <a:cs typeface="Times New Roman" panose="02020603050405020304" pitchFamily="18" charset="0"/>
              </a:rPr>
              <a:t>? </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AUB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FIGO?</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các</a:t>
            </a:r>
            <a:r>
              <a:rPr lang="en-US" dirty="0">
                <a:solidFill>
                  <a:srgbClr val="FF0000"/>
                </a:solidFill>
                <a:latin typeface="Times New Roman" panose="02020603050405020304" pitchFamily="18" charset="0"/>
                <a:cs typeface="Times New Roman" panose="02020603050405020304" pitchFamily="18" charset="0"/>
              </a:rPr>
              <a:t> b</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ớc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xử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tiếp</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7971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E917-CB2F-4509-B301-B49E7A8A1C0C}"/>
              </a:ext>
            </a:extLst>
          </p:cNvPr>
          <p:cNvSpPr>
            <a:spLocks noGrp="1"/>
          </p:cNvSpPr>
          <p:nvPr>
            <p:ph type="title"/>
          </p:nvPr>
        </p:nvSpPr>
        <p:spPr>
          <a:xfrm>
            <a:off x="6500813" y="5633086"/>
            <a:ext cx="5051106" cy="584832"/>
          </a:xfrm>
        </p:spPr>
        <p:txBody>
          <a:bodyPr vert="horz" lIns="91440" tIns="45720" rIns="91440" bIns="45720" rtlCol="0" anchor="b">
            <a:normAutofit/>
          </a:bodyPr>
          <a:lstStyle/>
          <a:p>
            <a:r>
              <a:rPr lang="en-US" sz="2400" dirty="0" err="1">
                <a:solidFill>
                  <a:schemeClr val="bg1"/>
                </a:solidFill>
              </a:rPr>
              <a:t>Bạn</a:t>
            </a:r>
            <a:r>
              <a:rPr lang="en-US" sz="2400" dirty="0">
                <a:solidFill>
                  <a:schemeClr val="bg1"/>
                </a:solidFill>
              </a:rPr>
              <a:t> </a:t>
            </a:r>
            <a:r>
              <a:rPr lang="en-US" sz="2400" dirty="0" err="1">
                <a:solidFill>
                  <a:schemeClr val="bg1"/>
                </a:solidFill>
              </a:rPr>
              <a:t>nghĩ</a:t>
            </a:r>
            <a:r>
              <a:rPr lang="en-US" sz="2400" dirty="0">
                <a:solidFill>
                  <a:schemeClr val="bg1"/>
                </a:solidFill>
              </a:rPr>
              <a:t> </a:t>
            </a:r>
            <a:r>
              <a:rPr lang="en-US" sz="2400" dirty="0" err="1">
                <a:solidFill>
                  <a:schemeClr val="bg1"/>
                </a:solidFill>
              </a:rPr>
              <a:t>gì</a:t>
            </a:r>
            <a:r>
              <a:rPr lang="en-US" sz="2400" dirty="0">
                <a:solidFill>
                  <a:schemeClr val="bg1"/>
                </a:solidFill>
              </a:rPr>
              <a:t> </a:t>
            </a:r>
            <a:r>
              <a:rPr lang="en-US" sz="2400" dirty="0" err="1">
                <a:solidFill>
                  <a:schemeClr val="bg1"/>
                </a:solidFill>
              </a:rPr>
              <a:t>kết</a:t>
            </a:r>
            <a:r>
              <a:rPr lang="en-US" sz="2400" dirty="0">
                <a:solidFill>
                  <a:schemeClr val="bg1"/>
                </a:solidFill>
              </a:rPr>
              <a:t> </a:t>
            </a:r>
            <a:r>
              <a:rPr lang="en-US" sz="2400" dirty="0" err="1">
                <a:solidFill>
                  <a:schemeClr val="bg1"/>
                </a:solidFill>
              </a:rPr>
              <a:t>quả</a:t>
            </a:r>
            <a:r>
              <a:rPr lang="en-US" sz="2400" dirty="0">
                <a:solidFill>
                  <a:schemeClr val="bg1"/>
                </a:solidFill>
              </a:rPr>
              <a:t> </a:t>
            </a:r>
            <a:r>
              <a:rPr lang="en-US" sz="2400" dirty="0" err="1">
                <a:solidFill>
                  <a:schemeClr val="bg1"/>
                </a:solidFill>
              </a:rPr>
              <a:t>này</a:t>
            </a:r>
            <a:r>
              <a:rPr lang="en-US" sz="2400" dirty="0">
                <a:solidFill>
                  <a:schemeClr val="bg1"/>
                </a:solidFill>
              </a:rPr>
              <a:t> ?</a:t>
            </a:r>
          </a:p>
        </p:txBody>
      </p:sp>
      <p:pic>
        <p:nvPicPr>
          <p:cNvPr id="5" name="Content Placeholder 4" descr="A screenshot of a cell phone&#10;&#10;Description automatically generated">
            <a:extLst>
              <a:ext uri="{FF2B5EF4-FFF2-40B4-BE49-F238E27FC236}">
                <a16:creationId xmlns:a16="http://schemas.microsoft.com/office/drawing/2014/main" id="{7A89CBF9-718A-4E4D-82F6-4954AD6D8A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 t="9908" b="48368"/>
          <a:stretch/>
        </p:blipFill>
        <p:spPr>
          <a:xfrm>
            <a:off x="365308" y="2014582"/>
            <a:ext cx="5450276" cy="4103013"/>
          </a:xfrm>
          <a:prstGeom prst="rect">
            <a:avLst/>
          </a:prstGeom>
        </p:spPr>
      </p:pic>
      <p:pic>
        <p:nvPicPr>
          <p:cNvPr id="6" name="Picture 5">
            <a:extLst>
              <a:ext uri="{FF2B5EF4-FFF2-40B4-BE49-F238E27FC236}">
                <a16:creationId xmlns:a16="http://schemas.microsoft.com/office/drawing/2014/main" id="{2DB1CAE0-F1CF-493A-A210-681329F1394F}"/>
              </a:ext>
            </a:extLst>
          </p:cNvPr>
          <p:cNvPicPr>
            <a:picLocks noChangeAspect="1"/>
          </p:cNvPicPr>
          <p:nvPr/>
        </p:nvPicPr>
        <p:blipFill rotWithShape="1">
          <a:blip r:embed="rId3"/>
          <a:srcRect l="210" t="16665" r="5439"/>
          <a:stretch/>
        </p:blipFill>
        <p:spPr>
          <a:xfrm>
            <a:off x="6288357" y="2032938"/>
            <a:ext cx="5476017" cy="3627499"/>
          </a:xfrm>
          <a:prstGeom prst="rect">
            <a:avLst/>
          </a:prstGeom>
        </p:spPr>
      </p:pic>
    </p:spTree>
    <p:extLst>
      <p:ext uri="{BB962C8B-B14F-4D97-AF65-F5344CB8AC3E}">
        <p14:creationId xmlns:p14="http://schemas.microsoft.com/office/powerpoint/2010/main" val="249623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Ph</a:t>
            </a:r>
            <a:r>
              <a:rPr lang="vi-VN" b="1">
                <a:solidFill>
                  <a:srgbClr val="FF0000"/>
                </a:solidFill>
                <a:latin typeface="Times New Roman" panose="02020603050405020304" pitchFamily="18" charset="0"/>
                <a:cs typeface="Times New Roman" panose="02020603050405020304" pitchFamily="18" charset="0"/>
              </a:rPr>
              <a:t>ư</a:t>
            </a:r>
            <a:r>
              <a:rPr lang="en-US" b="1">
                <a:solidFill>
                  <a:srgbClr val="FF0000"/>
                </a:solidFill>
                <a:latin typeface="Times New Roman" panose="02020603050405020304" pitchFamily="18" charset="0"/>
                <a:cs typeface="Times New Roman" panose="02020603050405020304" pitchFamily="18" charset="0"/>
              </a:rPr>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0646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ĐÁNH GIÁ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a:bodyPr>
          <a:lstStyle/>
          <a:p>
            <a:r>
              <a:rPr lang="en-US" b="1">
                <a:latin typeface="Times New Roman" panose="02020603050405020304" pitchFamily="18" charset="0"/>
                <a:cs typeface="Times New Roman" panose="02020603050405020304" pitchFamily="18" charset="0"/>
              </a:rPr>
              <a:t>XH có phải từ tử cung ?</a:t>
            </a:r>
          </a:p>
          <a:p>
            <a:pPr>
              <a:buFont typeface="Wingdings" panose="05000000000000000000" pitchFamily="2" charset="2"/>
              <a:buChar char="à"/>
            </a:pPr>
            <a:r>
              <a:rPr lang="en-US">
                <a:latin typeface="Times New Roman" panose="02020603050405020304" pitchFamily="18" charset="0"/>
                <a:cs typeface="Times New Roman" panose="02020603050405020304" pitchFamily="18" charset="0"/>
              </a:rPr>
              <a:t>Khám âm hộ bình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a:t>
            </a:r>
            <a:r>
              <a:rPr lang="en-US">
                <a:solidFill>
                  <a:srgbClr val="FF0000"/>
                </a:solidFill>
                <a:latin typeface="Times New Roman" panose="02020603050405020304" pitchFamily="18" charset="0"/>
                <a:cs typeface="Times New Roman" panose="02020603050405020304" pitchFamily="18" charset="0"/>
              </a:rPr>
              <a:t>âm đạo có máu sậm lẫn huyết cục, cổ tử cung không sang th</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máu đang chảy ra từ lòng tử cung</a:t>
            </a:r>
            <a:r>
              <a:rPr lang="en-US">
                <a:latin typeface="Times New Roman" panose="02020603050405020304" pitchFamily="18" charset="0"/>
                <a:cs typeface="Times New Roman" panose="02020603050405020304" pitchFamily="18" charset="0"/>
                <a:sym typeface="Wingdings" panose="05000000000000000000" pitchFamily="2" charset="2"/>
              </a:rPr>
              <a:t>   đây là xuất huyết từ tử cung</a:t>
            </a:r>
            <a:endParaRPr lang="en-US" u="sng">
              <a:latin typeface="Times New Roman" panose="02020603050405020304" pitchFamily="18" charset="0"/>
              <a:cs typeface="Times New Roman" panose="02020603050405020304" pitchFamily="18" charset="0"/>
              <a:sym typeface="Wingdings" panose="05000000000000000000" pitchFamily="2" charset="2"/>
            </a:endParaRPr>
          </a:p>
          <a:p>
            <a:r>
              <a:rPr lang="en-US" b="1">
                <a:latin typeface="Times New Roman" panose="02020603050405020304" pitchFamily="18" charset="0"/>
                <a:cs typeface="Times New Roman" panose="02020603050405020304" pitchFamily="18" charset="0"/>
              </a:rPr>
              <a:t>Tuổi </a:t>
            </a:r>
            <a:r>
              <a:rPr lang="en-US">
                <a:latin typeface="Times New Roman" panose="02020603050405020304" pitchFamily="18" charset="0"/>
                <a:cs typeface="Times New Roman" panose="02020603050405020304" pitchFamily="18" charset="0"/>
                <a:sym typeface="Wingdings" panose="05000000000000000000" pitchFamily="2" charset="2"/>
              </a:rPr>
              <a:t> BN này 44 tuổi, nghĩ nhiều trong độ tuổi sinh sản</a:t>
            </a:r>
          </a:p>
          <a:p>
            <a:r>
              <a:rPr lang="en-US" b="1">
                <a:latin typeface="Times New Roman" panose="02020603050405020304" pitchFamily="18" charset="0"/>
                <a:cs typeface="Times New Roman" panose="02020603050405020304" pitchFamily="18" charset="0"/>
                <a:sym typeface="Wingdings" panose="05000000000000000000" pitchFamily="2" charset="2"/>
              </a:rPr>
              <a:t>Loại trừ có thai </a:t>
            </a:r>
            <a:r>
              <a:rPr lang="en-US">
                <a:latin typeface="Times New Roman" panose="02020603050405020304" pitchFamily="18" charset="0"/>
                <a:cs typeface="Times New Roman" panose="02020603050405020304" pitchFamily="18" charset="0"/>
                <a:sym typeface="Wingdings" panose="05000000000000000000" pitchFamily="2" charset="2"/>
              </a:rPr>
              <a:t> beta HCG</a:t>
            </a:r>
          </a:p>
          <a:p>
            <a:r>
              <a:rPr lang="en-US" b="1">
                <a:latin typeface="Times New Roman" panose="02020603050405020304" pitchFamily="18" charset="0"/>
                <a:cs typeface="Times New Roman" panose="02020603050405020304" pitchFamily="18" charset="0"/>
                <a:sym typeface="Wingdings" panose="05000000000000000000" pitchFamily="2" charset="2"/>
              </a:rPr>
              <a:t>Xét nghiệm công thức máu</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27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Chẩn đoán AUB theo 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N/A</a:t>
                      </a:r>
                    </a:p>
                    <a:p>
                      <a:endParaRPr lang="en-US"/>
                    </a:p>
                    <a:p>
                      <a:endParaRPr lang="en-US"/>
                    </a:p>
                    <a:p>
                      <a:r>
                        <a:rPr lang="en-US"/>
                        <a:t>Normal &lt;= 8days</a:t>
                      </a:r>
                    </a:p>
                    <a:p>
                      <a:endParaRPr lang="en-US"/>
                    </a:p>
                    <a:p>
                      <a:r>
                        <a:rPr lang="en-US"/>
                        <a:t>Đều</a:t>
                      </a:r>
                    </a:p>
                    <a:p>
                      <a:endParaRPr lang="en-US"/>
                    </a:p>
                    <a:p>
                      <a:r>
                        <a:rPr lang="en-US">
                          <a:solidFill>
                            <a:srgbClr val="FFFF00"/>
                          </a:solidFill>
                        </a:rPr>
                        <a:t>Nhiều</a:t>
                      </a:r>
                    </a:p>
                    <a:p>
                      <a:endParaRPr lang="en-US"/>
                    </a:p>
                    <a:p>
                      <a:endParaRPr lang="en-US"/>
                    </a:p>
                    <a:p>
                      <a:endParaRPr lang="en-US"/>
                    </a:p>
                    <a:p>
                      <a:r>
                        <a:rPr lang="en-US"/>
                        <a:t>None</a:t>
                      </a:r>
                    </a:p>
                  </a:txBody>
                  <a:tcPr/>
                </a:tc>
                <a:extLst>
                  <a:ext uri="{0D108BD9-81ED-4DB2-BD59-A6C34878D82A}">
                    <a16:rowId xmlns:a16="http://schemas.microsoft.com/office/drawing/2014/main" val="2600816480"/>
                  </a:ext>
                </a:extLst>
              </a:tr>
            </a:tbl>
          </a:graphicData>
        </a:graphic>
      </p:graphicFrame>
      <p:pic>
        <p:nvPicPr>
          <p:cNvPr id="12" name="Picture 11">
            <a:extLst>
              <a:ext uri="{FF2B5EF4-FFF2-40B4-BE49-F238E27FC236}">
                <a16:creationId xmlns:a16="http://schemas.microsoft.com/office/drawing/2014/main" id="{1D90D84C-BB23-4F76-AC1C-5CA9F64AA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366" y="1858585"/>
            <a:ext cx="2845205" cy="3995580"/>
          </a:xfrm>
          <a:prstGeom prst="rect">
            <a:avLst/>
          </a:prstGeom>
        </p:spPr>
      </p:pic>
    </p:spTree>
    <p:extLst>
      <p:ext uri="{BB962C8B-B14F-4D97-AF65-F5344CB8AC3E}">
        <p14:creationId xmlns:p14="http://schemas.microsoft.com/office/powerpoint/2010/main" val="1010625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2EAF33-4207-4C1D-B55C-4ABE73DE2120}"/>
              </a:ext>
            </a:extLst>
          </p:cNvPr>
          <p:cNvSpPr>
            <a:spLocks noGrp="1"/>
          </p:cNvSpPr>
          <p:nvPr>
            <p:ph type="title"/>
          </p:nvPr>
        </p:nvSpPr>
        <p:spPr>
          <a:xfrm>
            <a:off x="838200" y="80776"/>
            <a:ext cx="10515600" cy="1325563"/>
          </a:xfrm>
        </p:spPr>
        <p:txBody>
          <a:bodyPr/>
          <a:lstStyle/>
          <a:p>
            <a:r>
              <a:rPr lang="en-US">
                <a:latin typeface="Times New Roman" panose="02020603050405020304" pitchFamily="18" charset="0"/>
                <a:cs typeface="Times New Roman" panose="02020603050405020304" pitchFamily="18" charset="0"/>
              </a:rPr>
              <a:t>Các nguyên nhân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gặp</a:t>
            </a:r>
            <a:endParaRPr lang="en-US"/>
          </a:p>
        </p:txBody>
      </p:sp>
      <p:pic>
        <p:nvPicPr>
          <p:cNvPr id="9" name="Content Placeholder 8">
            <a:extLst>
              <a:ext uri="{FF2B5EF4-FFF2-40B4-BE49-F238E27FC236}">
                <a16:creationId xmlns:a16="http://schemas.microsoft.com/office/drawing/2014/main" id="{EF3B1BDA-4253-42C8-BAA5-F5659501B88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3543" y="1019443"/>
            <a:ext cx="11310257" cy="4488728"/>
          </a:xfrm>
          <a:prstGeom prst="rect">
            <a:avLst/>
          </a:prstGeom>
        </p:spPr>
      </p:pic>
      <p:pic>
        <p:nvPicPr>
          <p:cNvPr id="12" name="Picture 11">
            <a:extLst>
              <a:ext uri="{FF2B5EF4-FFF2-40B4-BE49-F238E27FC236}">
                <a16:creationId xmlns:a16="http://schemas.microsoft.com/office/drawing/2014/main" id="{DD85200C-4930-40E3-9D61-F7CAA8AF556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38961" y="5431512"/>
            <a:ext cx="2759710" cy="1253490"/>
          </a:xfrm>
          <a:prstGeom prst="rect">
            <a:avLst/>
          </a:prstGeom>
        </p:spPr>
      </p:pic>
      <p:sp>
        <p:nvSpPr>
          <p:cNvPr id="13" name="Speech Bubble: Oval 12">
            <a:extLst>
              <a:ext uri="{FF2B5EF4-FFF2-40B4-BE49-F238E27FC236}">
                <a16:creationId xmlns:a16="http://schemas.microsoft.com/office/drawing/2014/main" id="{081AF946-E25A-4307-9DC3-AC3743BF384F}"/>
              </a:ext>
            </a:extLst>
          </p:cNvPr>
          <p:cNvSpPr/>
          <p:nvPr/>
        </p:nvSpPr>
        <p:spPr>
          <a:xfrm>
            <a:off x="5529943" y="2971800"/>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t>
            </a:r>
          </a:p>
        </p:txBody>
      </p:sp>
      <p:sp>
        <p:nvSpPr>
          <p:cNvPr id="15" name="Speech Bubble: Oval 14">
            <a:extLst>
              <a:ext uri="{FF2B5EF4-FFF2-40B4-BE49-F238E27FC236}">
                <a16:creationId xmlns:a16="http://schemas.microsoft.com/office/drawing/2014/main" id="{55FEF6DA-BF02-4815-85D9-BD7112FCAE69}"/>
              </a:ext>
            </a:extLst>
          </p:cNvPr>
          <p:cNvSpPr/>
          <p:nvPr/>
        </p:nvSpPr>
        <p:spPr>
          <a:xfrm>
            <a:off x="5203372" y="3592872"/>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16" name="Speech Bubble: Oval 15">
            <a:extLst>
              <a:ext uri="{FF2B5EF4-FFF2-40B4-BE49-F238E27FC236}">
                <a16:creationId xmlns:a16="http://schemas.microsoft.com/office/drawing/2014/main" id="{393DE3F4-52BA-467D-98DF-45E6A660910D}"/>
              </a:ext>
            </a:extLst>
          </p:cNvPr>
          <p:cNvSpPr/>
          <p:nvPr/>
        </p:nvSpPr>
        <p:spPr>
          <a:xfrm>
            <a:off x="7043058" y="4865914"/>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t>
            </a:r>
          </a:p>
        </p:txBody>
      </p:sp>
      <p:sp>
        <p:nvSpPr>
          <p:cNvPr id="17" name="Speech Bubble: Oval 16">
            <a:extLst>
              <a:ext uri="{FF2B5EF4-FFF2-40B4-BE49-F238E27FC236}">
                <a16:creationId xmlns:a16="http://schemas.microsoft.com/office/drawing/2014/main" id="{DD904B68-93B6-4A09-A87D-48F88622E474}"/>
              </a:ext>
            </a:extLst>
          </p:cNvPr>
          <p:cNvSpPr/>
          <p:nvPr/>
        </p:nvSpPr>
        <p:spPr>
          <a:xfrm>
            <a:off x="5366657" y="4158113"/>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pic>
        <p:nvPicPr>
          <p:cNvPr id="21" name="Picture 20">
            <a:extLst>
              <a:ext uri="{FF2B5EF4-FFF2-40B4-BE49-F238E27FC236}">
                <a16:creationId xmlns:a16="http://schemas.microsoft.com/office/drawing/2014/main" id="{6A138B1A-41C1-4443-90D2-23220CD0F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415" y="5544052"/>
            <a:ext cx="3449624" cy="940380"/>
          </a:xfrm>
          <a:prstGeom prst="rect">
            <a:avLst/>
          </a:prstGeom>
        </p:spPr>
      </p:pic>
    </p:spTree>
    <p:extLst>
      <p:ext uri="{BB962C8B-B14F-4D97-AF65-F5344CB8AC3E}">
        <p14:creationId xmlns:p14="http://schemas.microsoft.com/office/powerpoint/2010/main" val="359475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B89BAE-932F-4DC3-8447-D11A713F62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034D4B8-0F77-4997-B081-35FA569C35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053" y="2125867"/>
            <a:ext cx="7674005" cy="2606266"/>
          </a:xfrm>
        </p:spPr>
      </p:pic>
      <p:graphicFrame>
        <p:nvGraphicFramePr>
          <p:cNvPr id="5" name="Table 4">
            <a:extLst>
              <a:ext uri="{FF2B5EF4-FFF2-40B4-BE49-F238E27FC236}">
                <a16:creationId xmlns:a16="http://schemas.microsoft.com/office/drawing/2014/main" id="{F2208E0C-2F54-4F92-85E2-0A17737409B6}"/>
              </a:ext>
            </a:extLst>
          </p:cNvPr>
          <p:cNvGraphicFramePr>
            <a:graphicFrameLocks noGrp="1"/>
          </p:cNvGraphicFramePr>
          <p:nvPr>
            <p:extLst/>
          </p:nvPr>
        </p:nvGraphicFramePr>
        <p:xfrm>
          <a:off x="8186058" y="1424502"/>
          <a:ext cx="3167742" cy="5068373"/>
        </p:xfrm>
        <a:graphic>
          <a:graphicData uri="http://schemas.openxmlformats.org/drawingml/2006/table">
            <a:tbl>
              <a:tblPr firstRow="1" bandRow="1">
                <a:tableStyleId>{69C7853C-536D-4A76-A0AE-DD22124D55A5}</a:tableStyleId>
              </a:tblPr>
              <a:tblGrid>
                <a:gridCol w="705200">
                  <a:extLst>
                    <a:ext uri="{9D8B030D-6E8A-4147-A177-3AD203B41FA5}">
                      <a16:colId xmlns:a16="http://schemas.microsoft.com/office/drawing/2014/main" val="20000"/>
                    </a:ext>
                  </a:extLst>
                </a:gridCol>
                <a:gridCol w="825876">
                  <a:extLst>
                    <a:ext uri="{9D8B030D-6E8A-4147-A177-3AD203B41FA5}">
                      <a16:colId xmlns:a16="http://schemas.microsoft.com/office/drawing/2014/main" val="20001"/>
                    </a:ext>
                  </a:extLst>
                </a:gridCol>
                <a:gridCol w="844731">
                  <a:extLst>
                    <a:ext uri="{9D8B030D-6E8A-4147-A177-3AD203B41FA5}">
                      <a16:colId xmlns:a16="http://schemas.microsoft.com/office/drawing/2014/main" val="20002"/>
                    </a:ext>
                  </a:extLst>
                </a:gridCol>
                <a:gridCol w="791935">
                  <a:extLst>
                    <a:ext uri="{9D8B030D-6E8A-4147-A177-3AD203B41FA5}">
                      <a16:colId xmlns:a16="http://schemas.microsoft.com/office/drawing/2014/main" val="20003"/>
                    </a:ext>
                  </a:extLst>
                </a:gridCol>
              </a:tblGrid>
              <a:tr h="447103">
                <a:tc gridSpan="4">
                  <a:txBody>
                    <a:bodyPr/>
                    <a:lstStyle/>
                    <a:p>
                      <a:pPr algn="ctr"/>
                      <a:r>
                        <a:rPr lang="en-US" sz="2400">
                          <a:solidFill>
                            <a:schemeClr val="tx1"/>
                          </a:solidFill>
                          <a:latin typeface="Cambria" panose="02040503050406030204" pitchFamily="18" charset="0"/>
                        </a:rPr>
                        <a:t>PALM-COEIN</a:t>
                      </a:r>
                      <a:endParaRPr lang="vi-VN" sz="2400" dirty="0">
                        <a:solidFill>
                          <a:schemeClr val="tx1"/>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5798">
                <a:tc>
                  <a:txBody>
                    <a:bodyPr/>
                    <a:lstStyle/>
                    <a:p>
                      <a:pPr algn="ctr"/>
                      <a:endParaRPr lang="vi-VN"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YES</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NO</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8375">
                <a:tc>
                  <a:txBody>
                    <a:bodyPr/>
                    <a:lstStyle/>
                    <a:p>
                      <a:pPr algn="ctr"/>
                      <a:r>
                        <a:rPr lang="en-US" sz="2400" b="1" dirty="0">
                          <a:solidFill>
                            <a:schemeClr val="tx1"/>
                          </a:solidFill>
                          <a:latin typeface="Cambria" panose="02040503050406030204" pitchFamily="18" charset="0"/>
                        </a:rPr>
                        <a:t>P</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8375">
                <a:tc>
                  <a:txBody>
                    <a:bodyPr/>
                    <a:lstStyle/>
                    <a:p>
                      <a:pPr algn="ctr"/>
                      <a:r>
                        <a:rPr lang="en-US" sz="2400" b="1" dirty="0">
                          <a:solidFill>
                            <a:schemeClr val="tx1"/>
                          </a:solidFill>
                          <a:latin typeface="Cambria" panose="02040503050406030204" pitchFamily="18" charset="0"/>
                        </a:rPr>
                        <a:t>A</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8375">
                <a:tc>
                  <a:txBody>
                    <a:bodyPr/>
                    <a:lstStyle/>
                    <a:p>
                      <a:pPr algn="ctr"/>
                      <a:r>
                        <a:rPr lang="en-US" sz="2400" b="1" dirty="0">
                          <a:solidFill>
                            <a:schemeClr val="tx1"/>
                          </a:solidFill>
                          <a:latin typeface="Cambria" panose="02040503050406030204" pitchFamily="18" charset="0"/>
                        </a:rPr>
                        <a:t>L</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8375">
                <a:tc>
                  <a:txBody>
                    <a:bodyPr/>
                    <a:lstStyle/>
                    <a:p>
                      <a:pPr algn="ctr"/>
                      <a:r>
                        <a:rPr lang="en-US" sz="2400" b="1" dirty="0">
                          <a:solidFill>
                            <a:schemeClr val="tx1"/>
                          </a:solidFill>
                          <a:latin typeface="Cambria" panose="02040503050406030204" pitchFamily="18" charset="0"/>
                        </a:rPr>
                        <a:t>M</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8375">
                <a:tc>
                  <a:txBody>
                    <a:bodyPr/>
                    <a:lstStyle/>
                    <a:p>
                      <a:pPr algn="ctr"/>
                      <a:r>
                        <a:rPr lang="en-US" sz="2400" b="1" dirty="0">
                          <a:solidFill>
                            <a:srgbClr val="FF0000"/>
                          </a:solidFill>
                          <a:latin typeface="Cambria" panose="02040503050406030204" pitchFamily="18" charset="0"/>
                        </a:rPr>
                        <a:t>C</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458375">
                <a:tc>
                  <a:txBody>
                    <a:bodyPr/>
                    <a:lstStyle/>
                    <a:p>
                      <a:pPr algn="ctr"/>
                      <a:r>
                        <a:rPr lang="en-US" sz="2400" b="1" dirty="0">
                          <a:solidFill>
                            <a:srgbClr val="FF0000"/>
                          </a:solidFill>
                          <a:latin typeface="Cambria" panose="02040503050406030204" pitchFamily="18" charset="0"/>
                        </a:rPr>
                        <a:t>O</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8375">
                <a:tc>
                  <a:txBody>
                    <a:bodyPr/>
                    <a:lstStyle/>
                    <a:p>
                      <a:pPr algn="ctr"/>
                      <a:r>
                        <a:rPr lang="en-US" sz="2400" b="1" dirty="0">
                          <a:solidFill>
                            <a:srgbClr val="FF0000"/>
                          </a:solidFill>
                          <a:latin typeface="Cambria" panose="02040503050406030204" pitchFamily="18" charset="0"/>
                        </a:rPr>
                        <a:t>E</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58375">
                <a:tc>
                  <a:txBody>
                    <a:bodyPr/>
                    <a:lstStyle/>
                    <a:p>
                      <a:pPr algn="ctr"/>
                      <a:r>
                        <a:rPr lang="en-US" sz="2400" b="1" dirty="0">
                          <a:solidFill>
                            <a:srgbClr val="FF0000"/>
                          </a:solidFill>
                          <a:latin typeface="Cambria" panose="02040503050406030204" pitchFamily="18" charset="0"/>
                        </a:rPr>
                        <a:t>I</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58375">
                <a:tc>
                  <a:txBody>
                    <a:bodyPr/>
                    <a:lstStyle/>
                    <a:p>
                      <a:pPr algn="ctr"/>
                      <a:r>
                        <a:rPr lang="en-US" sz="2400" b="1" dirty="0">
                          <a:solidFill>
                            <a:srgbClr val="FF0000"/>
                          </a:solidFill>
                          <a:latin typeface="Cambria" panose="02040503050406030204" pitchFamily="18" charset="0"/>
                        </a:rPr>
                        <a:t>N</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5343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S</a:t>
            </a:r>
            <a:r>
              <a:rPr lang="vi-VN" b="1">
                <a:latin typeface="Times New Roman" panose="02020603050405020304" pitchFamily="18" charset="0"/>
                <a:cs typeface="Times New Roman" panose="02020603050405020304" pitchFamily="18" charset="0"/>
              </a:rPr>
              <a:t>Ơ</a:t>
            </a:r>
            <a:r>
              <a:rPr lang="en-US" b="1">
                <a:latin typeface="Times New Roman" panose="02020603050405020304" pitchFamily="18" charset="0"/>
                <a:cs typeface="Times New Roman" panose="02020603050405020304" pitchFamily="18" charset="0"/>
              </a:rPr>
              <a:t> BỘ</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AUB- L</a:t>
            </a:r>
          </a:p>
          <a:p>
            <a:r>
              <a:rPr lang="en-US">
                <a:latin typeface="Times New Roman" panose="02020603050405020304" pitchFamily="18" charset="0"/>
                <a:cs typeface="Times New Roman" panose="02020603050405020304" pitchFamily="18" charset="0"/>
              </a:rPr>
              <a:t>CĐPB với</a:t>
            </a:r>
          </a:p>
          <a:p>
            <a:r>
              <a:rPr lang="en-US">
                <a:solidFill>
                  <a:srgbClr val="FF0000"/>
                </a:solidFill>
                <a:latin typeface="Times New Roman" panose="02020603050405020304" pitchFamily="18" charset="0"/>
                <a:cs typeface="Times New Roman" panose="02020603050405020304" pitchFamily="18" charset="0"/>
              </a:rPr>
              <a:t>AUB – A, AUB – M </a:t>
            </a:r>
          </a:p>
          <a:p>
            <a:pPr marL="0"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54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6927"/>
            <a:ext cx="9858375" cy="1325563"/>
          </a:xfrm>
        </p:spPr>
        <p:txBody>
          <a:bodyPr/>
          <a:lstStyle/>
          <a:p>
            <a:r>
              <a:rPr lang="en-US" b="1" dirty="0" err="1">
                <a:latin typeface="Calisto MT" panose="02040603050505030304" pitchFamily="18" charset="0"/>
              </a:rPr>
              <a:t>Tình</a:t>
            </a:r>
            <a:r>
              <a:rPr lang="en-US" b="1" dirty="0">
                <a:latin typeface="Calisto MT" panose="02040603050505030304" pitchFamily="18" charset="0"/>
              </a:rPr>
              <a:t> </a:t>
            </a:r>
            <a:r>
              <a:rPr lang="en-US" b="1" dirty="0" err="1">
                <a:latin typeface="Calisto MT" panose="02040603050505030304" pitchFamily="18" charset="0"/>
              </a:rPr>
              <a:t>huống</a:t>
            </a:r>
            <a:r>
              <a:rPr lang="en-US" b="1" dirty="0">
                <a:latin typeface="Calisto MT" panose="02040603050505030304" pitchFamily="18" charset="0"/>
              </a:rPr>
              <a:t> 1</a:t>
            </a:r>
          </a:p>
        </p:txBody>
      </p:sp>
      <p:sp>
        <p:nvSpPr>
          <p:cNvPr id="3" name="Content Placeholder 2"/>
          <p:cNvSpPr>
            <a:spLocks noGrp="1"/>
          </p:cNvSpPr>
          <p:nvPr>
            <p:ph idx="1"/>
          </p:nvPr>
        </p:nvSpPr>
        <p:spPr>
          <a:xfrm>
            <a:off x="1143000" y="1143001"/>
            <a:ext cx="9858375" cy="5419344"/>
          </a:xfrm>
        </p:spPr>
        <p:txBody>
          <a:bodyPr>
            <a:normAutofit fontScale="92500"/>
          </a:bodyPr>
          <a:lstStyle/>
          <a:p>
            <a:pPr algn="just"/>
            <a:r>
              <a:rPr lang="en-US" dirty="0" err="1">
                <a:latin typeface="Calisto MT" panose="02040603050505030304" pitchFamily="18" charset="0"/>
              </a:rPr>
              <a:t>Bé</a:t>
            </a:r>
            <a:r>
              <a:rPr lang="en-US" dirty="0">
                <a:latin typeface="Calisto MT" panose="02040603050505030304" pitchFamily="18" charset="0"/>
              </a:rPr>
              <a:t> </a:t>
            </a:r>
            <a:r>
              <a:rPr lang="en-US" b="1" dirty="0">
                <a:solidFill>
                  <a:srgbClr val="00B050"/>
                </a:solidFill>
                <a:latin typeface="Calisto MT" panose="02040603050505030304" pitchFamily="18" charset="0"/>
              </a:rPr>
              <a:t>15 </a:t>
            </a:r>
            <a:r>
              <a:rPr lang="en-US" b="1" dirty="0" err="1">
                <a:solidFill>
                  <a:srgbClr val="00B050"/>
                </a:solidFill>
                <a:latin typeface="Calisto MT" panose="02040603050505030304" pitchFamily="18" charset="0"/>
              </a:rPr>
              <a:t>tuổi</a:t>
            </a:r>
            <a:r>
              <a:rPr lang="en-US" dirty="0">
                <a:latin typeface="Calisto MT" panose="02040603050505030304" pitchFamily="18" charset="0"/>
              </a:rPr>
              <a:t>, </a:t>
            </a:r>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vì</a:t>
            </a:r>
            <a:r>
              <a:rPr lang="en-US" dirty="0">
                <a:latin typeface="Calisto MT" panose="02040603050505030304" pitchFamily="18" charset="0"/>
              </a:rPr>
              <a:t> </a:t>
            </a:r>
            <a:r>
              <a:rPr lang="en-US" b="1" dirty="0" err="1">
                <a:solidFill>
                  <a:srgbClr val="00B050"/>
                </a:solidFill>
                <a:latin typeface="Calisto MT" panose="02040603050505030304" pitchFamily="18" charset="0"/>
              </a:rPr>
              <a:t>xuất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huyết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tử</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cung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Bắt</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phát</a:t>
            </a:r>
            <a:r>
              <a:rPr lang="en-US" dirty="0">
                <a:latin typeface="Calisto MT" panose="02040603050505030304" pitchFamily="18" charset="0"/>
              </a:rPr>
              <a:t> </a:t>
            </a:r>
            <a:r>
              <a:rPr lang="en-US" dirty="0" err="1">
                <a:latin typeface="Calisto MT" panose="02040603050505030304" pitchFamily="18" charset="0"/>
              </a:rPr>
              <a:t>triển</a:t>
            </a:r>
            <a:r>
              <a:rPr lang="en-US" dirty="0">
                <a:latin typeface="Calisto MT" panose="02040603050505030304" pitchFamily="18" charset="0"/>
              </a:rPr>
              <a:t> </a:t>
            </a:r>
            <a:r>
              <a:rPr lang="en-US" dirty="0" err="1">
                <a:latin typeface="Calisto MT" panose="02040603050505030304" pitchFamily="18" charset="0"/>
              </a:rPr>
              <a:t>vú</a:t>
            </a:r>
            <a:r>
              <a:rPr lang="en-US" dirty="0">
                <a:latin typeface="Calisto MT" panose="02040603050505030304" pitchFamily="18" charset="0"/>
              </a:rPr>
              <a:t> </a:t>
            </a:r>
            <a:r>
              <a:rPr lang="en-US" dirty="0" err="1">
                <a:latin typeface="Calisto MT" panose="02040603050505030304" pitchFamily="18" charset="0"/>
              </a:rPr>
              <a:t>từ</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11 </a:t>
            </a:r>
            <a:r>
              <a:rPr lang="en-US" dirty="0" err="1">
                <a:latin typeface="Calisto MT" panose="02040603050505030304" pitchFamily="18" charset="0"/>
              </a:rPr>
              <a:t>tuổi</a:t>
            </a:r>
            <a:endParaRPr lang="en-US" dirty="0">
              <a:latin typeface="Calisto MT" panose="02040603050505030304" pitchFamily="18" charset="0"/>
            </a:endParaRPr>
          </a:p>
          <a:p>
            <a:pPr algn="just"/>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lần</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12 </a:t>
            </a:r>
            <a:r>
              <a:rPr lang="en-US" dirty="0" err="1">
                <a:latin typeface="Calisto MT" panose="02040603050505030304" pitchFamily="18" charset="0"/>
              </a:rPr>
              <a:t>tuổi</a:t>
            </a:r>
            <a:r>
              <a:rPr lang="en-US" dirty="0">
                <a:latin typeface="Calisto MT" panose="02040603050505030304" pitchFamily="18" charset="0"/>
              </a:rPr>
              <a:t> </a:t>
            </a:r>
          </a:p>
          <a:p>
            <a:pPr algn="just"/>
            <a:r>
              <a:rPr lang="en-US" dirty="0" err="1">
                <a:latin typeface="Calisto MT" panose="02040603050505030304" pitchFamily="18" charset="0"/>
              </a:rPr>
              <a:t>Trong</a:t>
            </a:r>
            <a:r>
              <a:rPr lang="en-US" dirty="0">
                <a:latin typeface="Calisto MT" panose="02040603050505030304" pitchFamily="18" charset="0"/>
              </a:rPr>
              <a:t> 6 </a:t>
            </a:r>
            <a:r>
              <a:rPr lang="en-US" dirty="0" err="1">
                <a:latin typeface="Calisto MT" panose="02040603050505030304" pitchFamily="18" charset="0"/>
              </a:rPr>
              <a:t>tháng</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đều</a:t>
            </a:r>
            <a:r>
              <a:rPr lang="en-US" dirty="0">
                <a:latin typeface="Calisto MT" panose="02040603050505030304" pitchFamily="18" charset="0"/>
              </a:rPr>
              <a:t>, </a:t>
            </a:r>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 5 </a:t>
            </a:r>
            <a:r>
              <a:rPr lang="en-US" dirty="0" err="1">
                <a:latin typeface="Calisto MT" panose="02040603050505030304" pitchFamily="18" charset="0"/>
              </a:rPr>
              <a:t>ngày</a:t>
            </a:r>
            <a:endParaRPr lang="en-US" dirty="0">
              <a:latin typeface="Calisto MT" panose="02040603050505030304" pitchFamily="18" charset="0"/>
            </a:endParaRPr>
          </a:p>
          <a:p>
            <a:pPr algn="just"/>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đó</a:t>
            </a:r>
            <a:r>
              <a:rPr lang="en-US" dirty="0">
                <a:latin typeface="Calisto MT" panose="02040603050505030304" pitchFamily="18" charset="0"/>
              </a:rPr>
              <a:t>, </a:t>
            </a:r>
            <a:r>
              <a:rPr lang="en-US" b="1" dirty="0" err="1">
                <a:solidFill>
                  <a:srgbClr val="00B050"/>
                </a:solidFill>
                <a:latin typeface="Calisto MT" panose="02040603050505030304" pitchFamily="18" charset="0"/>
              </a:rPr>
              <a:t>chu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kì</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đều</a:t>
            </a:r>
            <a:r>
              <a:rPr lang="en-US" b="1" dirty="0">
                <a:solidFill>
                  <a:srgbClr val="00B050"/>
                </a:solidFill>
                <a:latin typeface="Calisto MT" panose="02040603050505030304" pitchFamily="18" charset="0"/>
              </a:rPr>
              <a:t>, 28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b="1" dirty="0">
                <a:solidFill>
                  <a:srgbClr val="00B050"/>
                </a:solidFill>
                <a:latin typeface="Calisto MT" panose="02040603050505030304" pitchFamily="18" charset="0"/>
              </a:rPr>
              <a:t> 3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bình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3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hành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đây</a:t>
            </a:r>
            <a:r>
              <a:rPr lang="en-US" dirty="0">
                <a:latin typeface="Calisto MT" panose="02040603050505030304" pitchFamily="18" charset="0"/>
              </a:rPr>
              <a:t> </a:t>
            </a:r>
            <a:r>
              <a:rPr lang="en-US" dirty="0" err="1">
                <a:latin typeface="Calisto MT" panose="02040603050505030304" pitchFamily="18" charset="0"/>
              </a:rPr>
              <a:t>bé</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ra</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vẫn</a:t>
            </a:r>
            <a:r>
              <a:rPr lang="en-US" dirty="0">
                <a:latin typeface="Calisto MT" panose="02040603050505030304" pitchFamily="18" charset="0"/>
              </a:rPr>
              <a:t> </a:t>
            </a:r>
            <a:r>
              <a:rPr lang="en-US" b="1" dirty="0" err="1">
                <a:solidFill>
                  <a:srgbClr val="00B050"/>
                </a:solidFill>
                <a:latin typeface="Calisto MT" panose="02040603050505030304" pitchFamily="18" charset="0"/>
              </a:rPr>
              <a:t>đúng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ngày</a:t>
            </a:r>
            <a:r>
              <a:rPr lang="en-US" dirty="0">
                <a:latin typeface="Calisto MT" panose="02040603050505030304" pitchFamily="18" charset="0"/>
              </a:rPr>
              <a:t>, </a:t>
            </a:r>
            <a:r>
              <a:rPr lang="en-US" dirty="0" err="1">
                <a:latin typeface="Calisto MT" panose="02040603050505030304" pitchFamily="18" charset="0"/>
              </a:rPr>
              <a:t>nhưng</a:t>
            </a:r>
            <a:r>
              <a:rPr lang="en-US" dirty="0">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cục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kéo</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dirty="0">
                <a:latin typeface="Calisto MT" panose="02040603050505030304" pitchFamily="18" charset="0"/>
              </a:rPr>
              <a:t>. </a:t>
            </a:r>
            <a:r>
              <a:rPr lang="en-US" dirty="0" err="1">
                <a:latin typeface="Calisto MT" panose="02040603050505030304" pitchFamily="18" charset="0"/>
              </a:rPr>
              <a:t>Riêng</a:t>
            </a:r>
            <a:r>
              <a:rPr lang="en-US" dirty="0">
                <a:latin typeface="Calisto MT" panose="02040603050505030304" pitchFamily="18" charset="0"/>
              </a:rPr>
              <a:t>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đã</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đến</a:t>
            </a:r>
            <a:r>
              <a:rPr lang="en-US" b="1" dirty="0">
                <a:solidFill>
                  <a:srgbClr val="00B050"/>
                </a:solidFill>
                <a:latin typeface="Calisto MT" panose="02040603050505030304" pitchFamily="18" charset="0"/>
              </a:rPr>
              <a:t> N</a:t>
            </a:r>
            <a:r>
              <a:rPr lang="en-US" b="1" baseline="-25000" dirty="0">
                <a:solidFill>
                  <a:srgbClr val="00B050"/>
                </a:solidFill>
                <a:latin typeface="Calisto MT" panose="02040603050505030304" pitchFamily="18" charset="0"/>
              </a:rPr>
              <a:t>15</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hướng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Da </a:t>
            </a:r>
            <a:r>
              <a:rPr lang="en-US" b="1" dirty="0" err="1">
                <a:solidFill>
                  <a:srgbClr val="00B050"/>
                </a:solidFill>
                <a:latin typeface="Calisto MT" panose="02040603050505030304" pitchFamily="18" charset="0"/>
              </a:rPr>
              <a:t>xanh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niêm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nhạt</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trực</a:t>
            </a:r>
            <a:r>
              <a:rPr lang="en-US" dirty="0">
                <a:latin typeface="Calisto MT" panose="02040603050505030304" pitchFamily="18" charset="0"/>
              </a:rPr>
              <a:t> </a:t>
            </a:r>
            <a:r>
              <a:rPr lang="en-US" dirty="0" err="1">
                <a:latin typeface="Calisto MT" panose="02040603050505030304" pitchFamily="18" charset="0"/>
              </a:rPr>
              <a:t>tràng</a:t>
            </a:r>
            <a:r>
              <a:rPr lang="en-US" dirty="0">
                <a:latin typeface="Calisto MT" panose="02040603050505030304" pitchFamily="18" charset="0"/>
              </a:rPr>
              <a:t>: </a:t>
            </a:r>
            <a:r>
              <a:rPr lang="en-US" dirty="0" err="1">
                <a:latin typeface="Calisto MT" panose="02040603050505030304" pitchFamily="18" charset="0"/>
              </a:rPr>
              <a:t>màng</a:t>
            </a:r>
            <a:r>
              <a:rPr lang="en-US" dirty="0">
                <a:latin typeface="Calisto MT" panose="02040603050505030304" pitchFamily="18" charset="0"/>
              </a:rPr>
              <a:t> </a:t>
            </a:r>
            <a:r>
              <a:rPr lang="en-US" dirty="0" err="1">
                <a:latin typeface="Calisto MT" panose="02040603050505030304" pitchFamily="18" charset="0"/>
              </a:rPr>
              <a:t>trinh</a:t>
            </a:r>
            <a:r>
              <a:rPr lang="en-US" dirty="0">
                <a:latin typeface="Calisto MT" panose="02040603050505030304" pitchFamily="18" charset="0"/>
              </a:rPr>
              <a:t> </a:t>
            </a:r>
            <a:r>
              <a:rPr lang="en-US" dirty="0" err="1">
                <a:latin typeface="Calisto MT" panose="02040603050505030304" pitchFamily="18" charset="0"/>
              </a:rPr>
              <a:t>nguyên</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a:t>
            </a:r>
            <a:r>
              <a:rPr lang="en-US" dirty="0" err="1">
                <a:latin typeface="Calisto MT" panose="02040603050505030304" pitchFamily="18" charset="0"/>
              </a:rPr>
              <a:t>mật</a:t>
            </a:r>
            <a:r>
              <a:rPr lang="en-US" dirty="0">
                <a:latin typeface="Calisto MT" panose="02040603050505030304" pitchFamily="18" charset="0"/>
              </a:rPr>
              <a:t> </a:t>
            </a:r>
            <a:r>
              <a:rPr lang="en-US" dirty="0" err="1">
                <a:latin typeface="Calisto MT" panose="02040603050505030304" pitchFamily="18" charset="0"/>
              </a:rPr>
              <a:t>độ</a:t>
            </a:r>
            <a:r>
              <a:rPr lang="en-US" dirty="0">
                <a:latin typeface="Calisto MT" panose="02040603050505030304" pitchFamily="18" charset="0"/>
              </a:rPr>
              <a:t> </a:t>
            </a:r>
            <a:r>
              <a:rPr lang="en-US" dirty="0" err="1">
                <a:latin typeface="Calisto MT" panose="02040603050505030304" pitchFamily="18" charset="0"/>
              </a:rPr>
              <a:t>bình</a:t>
            </a:r>
            <a:r>
              <a:rPr lang="en-US" dirty="0">
                <a:latin typeface="Calisto MT" panose="02040603050505030304" pitchFamily="18" charset="0"/>
              </a:rPr>
              <a:t> </a:t>
            </a:r>
            <a:r>
              <a:rPr lang="en-US" dirty="0" err="1">
                <a:latin typeface="Calisto MT" panose="02040603050505030304" pitchFamily="18" charset="0"/>
              </a:rPr>
              <a:t>thường</a:t>
            </a:r>
            <a:r>
              <a:rPr lang="en-US" dirty="0">
                <a:latin typeface="Calisto MT" panose="02040603050505030304" pitchFamily="18" charset="0"/>
              </a:rPr>
              <a:t>, </a:t>
            </a:r>
            <a:r>
              <a:rPr lang="en-US" dirty="0" err="1">
                <a:latin typeface="Calisto MT" panose="02040603050505030304" pitchFamily="18" charset="0"/>
              </a:rPr>
              <a:t>hai</a:t>
            </a:r>
            <a:r>
              <a:rPr lang="en-US" dirty="0">
                <a:latin typeface="Calisto MT" panose="02040603050505030304" pitchFamily="18" charset="0"/>
              </a:rPr>
              <a:t> </a:t>
            </a:r>
            <a:r>
              <a:rPr lang="en-US" dirty="0" err="1">
                <a:latin typeface="Calisto MT" panose="02040603050505030304" pitchFamily="18" charset="0"/>
              </a:rPr>
              <a:t>phần</a:t>
            </a:r>
            <a:r>
              <a:rPr lang="en-US" dirty="0">
                <a:latin typeface="Calisto MT" panose="02040603050505030304" pitchFamily="18" charset="0"/>
              </a:rPr>
              <a:t> </a:t>
            </a:r>
            <a:r>
              <a:rPr lang="en-US" dirty="0" err="1">
                <a:latin typeface="Calisto MT" panose="02040603050505030304" pitchFamily="18" charset="0"/>
              </a:rPr>
              <a:t>phụ</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sờ</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p>
          <a:p>
            <a:pPr algn="just"/>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uống</a:t>
            </a:r>
            <a:r>
              <a:rPr lang="en-US" dirty="0">
                <a:latin typeface="Calisto MT" panose="02040603050505030304" pitchFamily="18" charset="0"/>
              </a:rPr>
              <a:t> acid </a:t>
            </a:r>
            <a:r>
              <a:rPr lang="en-US" dirty="0" err="1">
                <a:latin typeface="Calisto MT" panose="02040603050505030304" pitchFamily="18" charset="0"/>
              </a:rPr>
              <a:t>tranexamic</a:t>
            </a:r>
            <a:r>
              <a:rPr lang="en-US" dirty="0">
                <a:latin typeface="Calisto MT" panose="02040603050505030304" pitchFamily="18" charset="0"/>
              </a:rPr>
              <a:t> ở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trước</a:t>
            </a:r>
            <a:endParaRPr lang="en-US" dirty="0">
              <a:latin typeface="Calisto MT" panose="02040603050505030304" pitchFamily="18" charset="0"/>
            </a:endParaRPr>
          </a:p>
        </p:txBody>
      </p:sp>
    </p:spTree>
    <p:extLst>
      <p:ext uri="{BB962C8B-B14F-4D97-AF65-F5344CB8AC3E}">
        <p14:creationId xmlns:p14="http://schemas.microsoft.com/office/powerpoint/2010/main" val="170693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a:xfrm>
            <a:off x="925827" y="89580"/>
            <a:ext cx="10515600" cy="1325563"/>
          </a:xfrm>
        </p:spPr>
        <p:txBody>
          <a:bodyPr>
            <a:normAutofit/>
          </a:bodyPr>
          <a:lstStyle/>
          <a:p>
            <a:r>
              <a:rPr lang="en-US">
                <a:latin typeface="Times New Roman" panose="02020603050405020304" pitchFamily="18" charset="0"/>
                <a:cs typeface="Times New Roman" panose="02020603050405020304" pitchFamily="18" charset="0"/>
              </a:rPr>
              <a:t> Các CLS cần làm</a:t>
            </a:r>
            <a:endParaRPr lang="en-US" dirty="0">
              <a:latin typeface="Times New Roman" panose="02020603050405020304" pitchFamily="18" charset="0"/>
              <a:cs typeface="Times New Roman" panose="02020603050405020304" pitchFamily="18" charset="0"/>
            </a:endParaRP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551550" y="1751673"/>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
        <p:nvSpPr>
          <p:cNvPr id="6" name="Title 1">
            <a:extLst>
              <a:ext uri="{FF2B5EF4-FFF2-40B4-BE49-F238E27FC236}">
                <a16:creationId xmlns:a16="http://schemas.microsoft.com/office/drawing/2014/main" id="{F9513946-020A-406C-9E36-86A56960C707}"/>
              </a:ext>
            </a:extLst>
          </p:cNvPr>
          <p:cNvSpPr txBox="1">
            <a:spLocks/>
          </p:cNvSpPr>
          <p:nvPr/>
        </p:nvSpPr>
        <p:spPr>
          <a:xfrm>
            <a:off x="1067341" y="6440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Siêu âm bụng tổng quát T2/2020</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7ED62AF-D7D3-4CA3-8EE9-6BD08D299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351" y="4337040"/>
            <a:ext cx="5742051" cy="826856"/>
          </a:xfrm>
          <a:prstGeom prst="rect">
            <a:avLst/>
          </a:prstGeom>
        </p:spPr>
      </p:pic>
      <p:pic>
        <p:nvPicPr>
          <p:cNvPr id="9" name="Picture 8">
            <a:extLst>
              <a:ext uri="{FF2B5EF4-FFF2-40B4-BE49-F238E27FC236}">
                <a16:creationId xmlns:a16="http://schemas.microsoft.com/office/drawing/2014/main" id="{A3776084-3763-4CD0-86E4-95422669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464" y="5125909"/>
            <a:ext cx="3810330" cy="403895"/>
          </a:xfrm>
          <a:prstGeom prst="rect">
            <a:avLst/>
          </a:prstGeom>
        </p:spPr>
      </p:pic>
      <p:pic>
        <p:nvPicPr>
          <p:cNvPr id="11" name="Picture 10">
            <a:extLst>
              <a:ext uri="{FF2B5EF4-FFF2-40B4-BE49-F238E27FC236}">
                <a16:creationId xmlns:a16="http://schemas.microsoft.com/office/drawing/2014/main" id="{0A1651AE-4CE2-4C60-AF66-FFB386ECD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4794" y="5133529"/>
            <a:ext cx="3802710" cy="388654"/>
          </a:xfrm>
          <a:prstGeom prst="rect">
            <a:avLst/>
          </a:prstGeom>
        </p:spPr>
      </p:pic>
    </p:spTree>
    <p:extLst>
      <p:ext uri="{BB962C8B-B14F-4D97-AF65-F5344CB8AC3E}">
        <p14:creationId xmlns:p14="http://schemas.microsoft.com/office/powerpoint/2010/main" val="16539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A0A92C-7ED4-47F5-BBC8-6FC929B0F524}"/>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CLS tiếp theo</a:t>
            </a:r>
          </a:p>
        </p:txBody>
      </p:sp>
      <p:pic>
        <p:nvPicPr>
          <p:cNvPr id="7" name="Content Placeholder 4" descr="A screenshot of a cell phone&#10;&#10;Description automatically generated">
            <a:extLst>
              <a:ext uri="{FF2B5EF4-FFF2-40B4-BE49-F238E27FC236}">
                <a16:creationId xmlns:a16="http://schemas.microsoft.com/office/drawing/2014/main" id="{51F7AF5F-5834-4459-98FC-60256D05F5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4" t="9908" b="48368"/>
          <a:stretch/>
        </p:blipFill>
        <p:spPr>
          <a:xfrm>
            <a:off x="968827" y="1727087"/>
            <a:ext cx="4529245" cy="3403826"/>
          </a:xfrm>
          <a:prstGeom prst="rect">
            <a:avLst/>
          </a:prstGeom>
        </p:spPr>
      </p:pic>
      <p:pic>
        <p:nvPicPr>
          <p:cNvPr id="9" name="Picture 8">
            <a:extLst>
              <a:ext uri="{FF2B5EF4-FFF2-40B4-BE49-F238E27FC236}">
                <a16:creationId xmlns:a16="http://schemas.microsoft.com/office/drawing/2014/main" id="{20AA7A4D-390B-4DF6-A390-4C34EFBE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021" y="224859"/>
            <a:ext cx="3749365" cy="2751058"/>
          </a:xfrm>
          <a:prstGeom prst="rect">
            <a:avLst/>
          </a:prstGeom>
        </p:spPr>
      </p:pic>
      <p:pic>
        <p:nvPicPr>
          <p:cNvPr id="11" name="Picture 10">
            <a:extLst>
              <a:ext uri="{FF2B5EF4-FFF2-40B4-BE49-F238E27FC236}">
                <a16:creationId xmlns:a16="http://schemas.microsoft.com/office/drawing/2014/main" id="{01E81A3D-A695-404E-950B-3F88F6543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82" y="3155075"/>
            <a:ext cx="5844802" cy="3516958"/>
          </a:xfrm>
          <a:prstGeom prst="rect">
            <a:avLst/>
          </a:prstGeom>
        </p:spPr>
      </p:pic>
    </p:spTree>
    <p:extLst>
      <p:ext uri="{BB962C8B-B14F-4D97-AF65-F5344CB8AC3E}">
        <p14:creationId xmlns:p14="http://schemas.microsoft.com/office/powerpoint/2010/main" val="1371548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F320-6817-4DD1-825C-C0226652AAC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XÁC ĐỊNH</a:t>
            </a:r>
          </a:p>
        </p:txBody>
      </p:sp>
      <p:sp>
        <p:nvSpPr>
          <p:cNvPr id="3" name="Content Placeholder 2">
            <a:extLst>
              <a:ext uri="{FF2B5EF4-FFF2-40B4-BE49-F238E27FC236}">
                <a16:creationId xmlns:a16="http://schemas.microsoft.com/office/drawing/2014/main" id="{2E1F1AF2-82CD-49D5-9C94-61E7496164F7}"/>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U x</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c</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tử cung FIGO S2</a:t>
            </a:r>
          </a:p>
        </p:txBody>
      </p:sp>
    </p:spTree>
    <p:extLst>
      <p:ext uri="{BB962C8B-B14F-4D97-AF65-F5344CB8AC3E}">
        <p14:creationId xmlns:p14="http://schemas.microsoft.com/office/powerpoint/2010/main" val="169795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78B6-2098-489E-AA88-6AC652ED434F}"/>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pic>
        <p:nvPicPr>
          <p:cNvPr id="5" name="Content Placeholder 4">
            <a:extLst>
              <a:ext uri="{FF2B5EF4-FFF2-40B4-BE49-F238E27FC236}">
                <a16:creationId xmlns:a16="http://schemas.microsoft.com/office/drawing/2014/main" id="{C34A1421-B4AF-40DE-A94B-EFC453CA10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483" y="4365171"/>
            <a:ext cx="6258184" cy="1325563"/>
          </a:xfrm>
        </p:spPr>
      </p:pic>
      <p:pic>
        <p:nvPicPr>
          <p:cNvPr id="7" name="Picture 6">
            <a:extLst>
              <a:ext uri="{FF2B5EF4-FFF2-40B4-BE49-F238E27FC236}">
                <a16:creationId xmlns:a16="http://schemas.microsoft.com/office/drawing/2014/main" id="{38C8F86E-A9A1-4660-8A21-39C360D1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483" y="1480121"/>
            <a:ext cx="5660571" cy="857020"/>
          </a:xfrm>
          <a:prstGeom prst="rect">
            <a:avLst/>
          </a:prstGeom>
        </p:spPr>
      </p:pic>
      <p:pic>
        <p:nvPicPr>
          <p:cNvPr id="9" name="Picture 8">
            <a:extLst>
              <a:ext uri="{FF2B5EF4-FFF2-40B4-BE49-F238E27FC236}">
                <a16:creationId xmlns:a16="http://schemas.microsoft.com/office/drawing/2014/main" id="{78DEAC7D-C46A-4E6E-9AEF-E18EB2E1A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483" y="2540469"/>
            <a:ext cx="4972007" cy="1857359"/>
          </a:xfrm>
          <a:prstGeom prst="rect">
            <a:avLst/>
          </a:prstGeom>
        </p:spPr>
      </p:pic>
    </p:spTree>
    <p:extLst>
      <p:ext uri="{BB962C8B-B14F-4D97-AF65-F5344CB8AC3E}">
        <p14:creationId xmlns:p14="http://schemas.microsoft.com/office/powerpoint/2010/main" val="293479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8273-FE0E-48E2-9CF8-C91056565130}"/>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sp>
        <p:nvSpPr>
          <p:cNvPr id="3" name="Content Placeholder 2">
            <a:extLst>
              <a:ext uri="{FF2B5EF4-FFF2-40B4-BE49-F238E27FC236}">
                <a16:creationId xmlns:a16="http://schemas.microsoft.com/office/drawing/2014/main" id="{9953AC76-302D-4B9B-A864-A34237B27951}"/>
              </a:ext>
            </a:extLst>
          </p:cNvPr>
          <p:cNvSpPr>
            <a:spLocks noGrp="1"/>
          </p:cNvSpPr>
          <p:nvPr>
            <p:ph idx="1"/>
          </p:nvPr>
        </p:nvSpPr>
        <p:spPr/>
        <p:txBody>
          <a:bodyPr/>
          <a:lstStyle/>
          <a:p>
            <a:r>
              <a:rPr lang="en-US" b="1">
                <a:latin typeface="Times New Roman" panose="02020603050405020304" pitchFamily="18" charset="0"/>
                <a:cs typeface="Times New Roman" panose="02020603050405020304" pitchFamily="18" charset="0"/>
              </a:rPr>
              <a:t>Điều trị nội khoa </a:t>
            </a:r>
          </a:p>
          <a:p>
            <a:pPr marL="0" indent="0">
              <a:buNone/>
            </a:pPr>
            <a:r>
              <a:rPr lang="en-US">
                <a:latin typeface="Times New Roman" panose="02020603050405020304" pitchFamily="18" charset="0"/>
                <a:cs typeface="Times New Roman" panose="02020603050405020304" pitchFamily="18" charset="0"/>
              </a:rPr>
              <a:t>- Lựa chọn IUD phóng thích chậm LNG tác dụng hiệu quả giảm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ợng máu kinh theo SOGC 2015, đồng thời ngừa thai.</a:t>
            </a:r>
          </a:p>
        </p:txBody>
      </p:sp>
      <p:pic>
        <p:nvPicPr>
          <p:cNvPr id="5" name="Picture 4">
            <a:extLst>
              <a:ext uri="{FF2B5EF4-FFF2-40B4-BE49-F238E27FC236}">
                <a16:creationId xmlns:a16="http://schemas.microsoft.com/office/drawing/2014/main" id="{03A9A61D-13B8-466B-A320-5045CBBF8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449" y="3305340"/>
            <a:ext cx="5022015" cy="2446232"/>
          </a:xfrm>
          <a:prstGeom prst="rect">
            <a:avLst/>
          </a:prstGeom>
        </p:spPr>
      </p:pic>
      <p:pic>
        <p:nvPicPr>
          <p:cNvPr id="6" name="Picture 5">
            <a:extLst>
              <a:ext uri="{FF2B5EF4-FFF2-40B4-BE49-F238E27FC236}">
                <a16:creationId xmlns:a16="http://schemas.microsoft.com/office/drawing/2014/main" id="{945D4110-A5DD-4547-92FE-6AAAEEC4D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465" y="3305341"/>
            <a:ext cx="5742562" cy="1103374"/>
          </a:xfrm>
          <a:prstGeom prst="rect">
            <a:avLst/>
          </a:prstGeom>
        </p:spPr>
      </p:pic>
    </p:spTree>
    <p:extLst>
      <p:ext uri="{BB962C8B-B14F-4D97-AF65-F5344CB8AC3E}">
        <p14:creationId xmlns:p14="http://schemas.microsoft.com/office/powerpoint/2010/main" val="390229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F528C-A171-4DB5-BF88-5C4277C5AD79}"/>
              </a:ext>
            </a:extLst>
          </p:cNvPr>
          <p:cNvSpPr>
            <a:spLocks noGrp="1"/>
          </p:cNvSpPr>
          <p:nvPr>
            <p:ph type="title"/>
          </p:nvPr>
        </p:nvSpPr>
        <p:spPr/>
        <p:txBody>
          <a:bodyPr/>
          <a:lstStyle/>
          <a:p>
            <a:r>
              <a:rPr lang="en-US"/>
              <a:t>Tình huống 3:</a:t>
            </a:r>
          </a:p>
        </p:txBody>
      </p:sp>
      <p:sp>
        <p:nvSpPr>
          <p:cNvPr id="5" name="Content Placeholder 4">
            <a:extLst>
              <a:ext uri="{FF2B5EF4-FFF2-40B4-BE49-F238E27FC236}">
                <a16:creationId xmlns:a16="http://schemas.microsoft.com/office/drawing/2014/main" id="{6DA21CC0-C7A4-427A-9D8A-0ED860207636}"/>
              </a:ext>
            </a:extLst>
          </p:cNvPr>
          <p:cNvSpPr>
            <a:spLocks noGrp="1"/>
          </p:cNvSpPr>
          <p:nvPr>
            <p:ph idx="1"/>
          </p:nvPr>
        </p:nvSpPr>
        <p:spPr/>
        <p:txBody>
          <a:bodyPr>
            <a:normAutofit fontScale="92500" lnSpcReduction="20000"/>
          </a:bodyPr>
          <a:lstStyle/>
          <a:p>
            <a:r>
              <a:rPr lang="en-US"/>
              <a:t>Một bệnh nhân 44 tuổi, para 2002. </a:t>
            </a:r>
            <a:r>
              <a:rPr lang="en-US" b="1"/>
              <a:t>Bệnh nhân có biểu hiển ra huyết âm đạo </a:t>
            </a:r>
            <a:r>
              <a:rPr lang="en-US" b="1">
                <a:solidFill>
                  <a:srgbClr val="FF0000"/>
                </a:solidFill>
              </a:rPr>
              <a:t>2 lần trong 1 tháng </a:t>
            </a:r>
            <a:r>
              <a:rPr lang="en-US" b="1"/>
              <a:t>sau đặt </a:t>
            </a:r>
            <a:r>
              <a:rPr lang="en-US" b="1">
                <a:solidFill>
                  <a:srgbClr val="FF0000"/>
                </a:solidFill>
              </a:rPr>
              <a:t>que cấy Implanon 2 năm.</a:t>
            </a:r>
          </a:p>
          <a:p>
            <a:r>
              <a:rPr lang="en-US"/>
              <a:t>Tiền căn:</a:t>
            </a:r>
            <a:br>
              <a:rPr lang="en-US"/>
            </a:br>
            <a:r>
              <a:rPr lang="en-US"/>
              <a:t>- Bn có tình trạng rối loạn tiền đình, phải dùng thuốc điều trị</a:t>
            </a:r>
            <a:endParaRPr lang="en-US" b="1">
              <a:solidFill>
                <a:srgbClr val="FF0000"/>
              </a:solidFill>
            </a:endParaRPr>
          </a:p>
          <a:p>
            <a:pPr lvl="0"/>
            <a:r>
              <a:rPr lang="en-US"/>
              <a:t>Vào đầu những năm </a:t>
            </a:r>
            <a:r>
              <a:rPr lang="en-US" b="1">
                <a:solidFill>
                  <a:srgbClr val="FF0000"/>
                </a:solidFill>
              </a:rPr>
              <a:t>42 tuổi, Bn có tình trạng xuất huyết tử cung bất thường </a:t>
            </a:r>
            <a:r>
              <a:rPr lang="en-US"/>
              <a:t>và đã được nạo sinh thiết buồng tử cung với </a:t>
            </a:r>
            <a:r>
              <a:rPr lang="en-US" b="1"/>
              <a:t>kết quả tăng sinh nội mạc tử cung không có tế bào không điển hình.</a:t>
            </a:r>
          </a:p>
          <a:p>
            <a:pPr lvl="0"/>
            <a:r>
              <a:rPr lang="en-US"/>
              <a:t>Sau khi có kết quả nạo sinh thiết, Bn được khuyến khích </a:t>
            </a:r>
            <a:r>
              <a:rPr lang="en-US" b="1"/>
              <a:t>đặt que cấy Implanon </a:t>
            </a:r>
          </a:p>
          <a:p>
            <a:pPr lvl="0"/>
            <a:r>
              <a:rPr lang="en-US" b="1">
                <a:solidFill>
                  <a:srgbClr val="FF0000"/>
                </a:solidFill>
              </a:rPr>
              <a:t>Đặt que cấy sau 3 tháng, Bn hoàn tòan không có kinh </a:t>
            </a:r>
            <a:r>
              <a:rPr lang="en-US"/>
              <a:t>và chỉ đi khám sức khỏe định kỳ theo gói khám sức khỏe tại cơ quan </a:t>
            </a:r>
            <a:r>
              <a:rPr lang="en-US" b="1"/>
              <a:t>( khám tổng quát, siêu âm bụng và phết mỏng CTC).</a:t>
            </a:r>
          </a:p>
          <a:p>
            <a:endParaRPr lang="en-US"/>
          </a:p>
        </p:txBody>
      </p:sp>
    </p:spTree>
    <p:extLst>
      <p:ext uri="{BB962C8B-B14F-4D97-AF65-F5344CB8AC3E}">
        <p14:creationId xmlns:p14="http://schemas.microsoft.com/office/powerpoint/2010/main" val="262848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E7B5-7BB6-4DC2-94E1-3B8491234C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C4A27D-3397-49E1-BA0F-4F68E32FC776}"/>
              </a:ext>
            </a:extLst>
          </p:cNvPr>
          <p:cNvSpPr>
            <a:spLocks noGrp="1"/>
          </p:cNvSpPr>
          <p:nvPr>
            <p:ph idx="1"/>
          </p:nvPr>
        </p:nvSpPr>
        <p:spPr/>
        <p:txBody>
          <a:bodyPr/>
          <a:lstStyle/>
          <a:p>
            <a:pPr marL="0" marR="0">
              <a:lnSpc>
                <a:spcPct val="115000"/>
              </a:lnSpc>
              <a:spcBef>
                <a:spcPts val="0"/>
              </a:spcBef>
              <a:spcAft>
                <a:spcPts val="1000"/>
              </a:spcAft>
            </a:pPr>
            <a:r>
              <a:rPr lang="en-US" err="1">
                <a:latin typeface="Calibri" panose="020F0502020204030204" pitchFamily="34" charset="0"/>
                <a:ea typeface="Calibri" panose="020F0502020204030204" pitchFamily="34" charset="0"/>
                <a:cs typeface="Calibri" panose="020F0502020204030204" pitchFamily="34" charset="0"/>
              </a:rPr>
              <a:t>Tình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trạng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hiện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tại</a:t>
            </a:r>
            <a:r>
              <a:rPr lang="en-US">
                <a:latin typeface="Calibri" panose="020F0502020204030204" pitchFamily="34" charset="0"/>
                <a:ea typeface="Calibri" panose="020F0502020204030204" pitchFamily="34" charset="0"/>
                <a:cs typeface="Calibri" panose="020F0502020204030204" pitchFamily="34" charset="0"/>
              </a:rPr>
              <a:t>:</a:t>
            </a:r>
            <a:endParaRPr lang="en-US" sz="24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Bệnh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nhân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khỏe</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thỉnh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thỏang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chóng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mặt</a:t>
            </a:r>
            <a:endParaRPr lang="en-US" sz="2400" b="1">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Có</a:t>
            </a:r>
            <a:r>
              <a:rPr lang="en-US">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kinh</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đầu</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tháng</a:t>
            </a:r>
            <a:r>
              <a:rPr lang="en-US" i="1" u="sng">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kéo</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dài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3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rồi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hết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21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sau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có</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với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lượng</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máu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ít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hơn</a:t>
            </a:r>
            <a:endParaRPr lang="en-US" sz="2400" b="1" i="1" u="sng">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1000"/>
              </a:spcAft>
              <a:buFont typeface="Calibri" panose="020F0502020204030204" pitchFamily="34" charset="0"/>
              <a:buChar char="-"/>
            </a:pP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xét</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nghiệm</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khác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trong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giới</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hạn</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bình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thường (</a:t>
            </a:r>
            <a:r>
              <a:rPr lang="en-US" b="1" i="1">
                <a:solidFill>
                  <a:schemeClr val="tx1"/>
                </a:solidFill>
                <a:latin typeface="Calibri" panose="020F0502020204030204" pitchFamily="34" charset="0"/>
                <a:ea typeface="Calibri" panose="020F0502020204030204" pitchFamily="34" charset="0"/>
                <a:cs typeface="Calibri" panose="020F0502020204030204" pitchFamily="34" charset="0"/>
              </a:rPr>
              <a:t>khám tổng quát</a:t>
            </a: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 siêu âm bụng và phết mỏng CTC)</a:t>
            </a:r>
            <a:endParaRPr lang="en-US" sz="2400" b="1">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1134259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6E47-5DAD-4C82-8908-2A88EE5A323B}"/>
              </a:ext>
            </a:extLst>
          </p:cNvPr>
          <p:cNvSpPr>
            <a:spLocks noGrp="1"/>
          </p:cNvSpPr>
          <p:nvPr>
            <p:ph type="title"/>
          </p:nvPr>
        </p:nvSpPr>
        <p:spPr/>
        <p:txBody>
          <a:bodyPr>
            <a:normAutofit/>
          </a:bodyPr>
          <a:lstStyle/>
          <a:p>
            <a:r>
              <a:rPr lang="en-US" err="1"/>
              <a:t>Siêu</a:t>
            </a:r>
            <a:r>
              <a:rPr lang="en-US"/>
              <a:t> </a:t>
            </a:r>
            <a:r>
              <a:rPr lang="en-US" err="1"/>
              <a:t>âm</a:t>
            </a:r>
            <a:r>
              <a:rPr lang="en-US"/>
              <a:t> </a:t>
            </a:r>
            <a:r>
              <a:rPr lang="en-US" err="1"/>
              <a:t>phụ</a:t>
            </a:r>
            <a:r>
              <a:rPr lang="en-US"/>
              <a:t> </a:t>
            </a:r>
            <a:r>
              <a:rPr lang="en-US" err="1"/>
              <a:t>khoa</a:t>
            </a:r>
            <a:r>
              <a:rPr lang="en-US"/>
              <a:t> </a:t>
            </a:r>
            <a:br>
              <a:rPr lang="en-US"/>
            </a:br>
            <a:r>
              <a:rPr lang="en-US"/>
              <a:t>(</a:t>
            </a:r>
            <a:r>
              <a:rPr lang="en-US" err="1"/>
              <a:t>tại</a:t>
            </a:r>
            <a:r>
              <a:rPr lang="en-US"/>
              <a:t> </a:t>
            </a:r>
            <a:r>
              <a:rPr lang="en-US" err="1"/>
              <a:t>thời</a:t>
            </a:r>
            <a:r>
              <a:rPr lang="en-US"/>
              <a:t> </a:t>
            </a:r>
            <a:r>
              <a:rPr lang="en-US" err="1"/>
              <a:t>điểm</a:t>
            </a:r>
            <a:r>
              <a:rPr lang="en-US"/>
              <a:t> </a:t>
            </a:r>
            <a:r>
              <a:rPr lang="en-US" err="1"/>
              <a:t>ra</a:t>
            </a:r>
            <a:r>
              <a:rPr lang="en-US"/>
              <a:t> </a:t>
            </a:r>
            <a:r>
              <a:rPr lang="en-US" err="1"/>
              <a:t>huyết</a:t>
            </a:r>
            <a:r>
              <a:rPr lang="en-US"/>
              <a:t> </a:t>
            </a:r>
            <a:r>
              <a:rPr lang="en-US" err="1"/>
              <a:t>đợt</a:t>
            </a:r>
            <a:r>
              <a:rPr lang="en-US"/>
              <a:t> 2)</a:t>
            </a:r>
          </a:p>
        </p:txBody>
      </p:sp>
      <p:pic>
        <p:nvPicPr>
          <p:cNvPr id="5" name="Content Placeholder 4" descr="A picture containing photo, computer, sitting, monitor&#10;&#10;Description automatically generated">
            <a:extLst>
              <a:ext uri="{FF2B5EF4-FFF2-40B4-BE49-F238E27FC236}">
                <a16:creationId xmlns:a16="http://schemas.microsoft.com/office/drawing/2014/main" id="{344EFC42-C018-41B4-947F-575A0B97364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537" r="1124" b="28908"/>
          <a:stretch/>
        </p:blipFill>
        <p:spPr>
          <a:xfrm>
            <a:off x="1097280" y="1938527"/>
            <a:ext cx="3376965" cy="3930568"/>
          </a:xfrm>
        </p:spPr>
      </p:pic>
      <p:sp>
        <p:nvSpPr>
          <p:cNvPr id="4" name="Content Placeholder 3"/>
          <p:cNvSpPr>
            <a:spLocks noGrp="1"/>
          </p:cNvSpPr>
          <p:nvPr>
            <p:ph sz="half" idx="2"/>
          </p:nvPr>
        </p:nvSpPr>
        <p:spPr/>
        <p:txBody>
          <a:bodyPr/>
          <a:lstStyle/>
          <a:p>
            <a:r>
              <a:rPr lang="en-US"/>
              <a:t>- </a:t>
            </a:r>
            <a:r>
              <a:rPr lang="en-US" err="1"/>
              <a:t>dAP</a:t>
            </a:r>
            <a:r>
              <a:rPr lang="en-US"/>
              <a:t> = 45mm</a:t>
            </a:r>
          </a:p>
          <a:p>
            <a:r>
              <a:rPr lang="en-US"/>
              <a:t>- </a:t>
            </a:r>
            <a:r>
              <a:rPr lang="en-US" err="1"/>
              <a:t>Tử</a:t>
            </a:r>
            <a:r>
              <a:rPr lang="en-US"/>
              <a:t> </a:t>
            </a:r>
            <a:r>
              <a:rPr lang="en-US" err="1"/>
              <a:t>cung</a:t>
            </a:r>
            <a:r>
              <a:rPr lang="en-US"/>
              <a:t> </a:t>
            </a:r>
            <a:r>
              <a:rPr lang="en-US" err="1"/>
              <a:t>ngã</a:t>
            </a:r>
            <a:r>
              <a:rPr lang="en-US"/>
              <a:t> </a:t>
            </a:r>
            <a:r>
              <a:rPr lang="en-US" err="1"/>
              <a:t>trước</a:t>
            </a:r>
            <a:r>
              <a:rPr lang="en-US"/>
              <a:t>, </a:t>
            </a:r>
            <a:r>
              <a:rPr lang="en-US" b="1" u="sng" err="1">
                <a:solidFill>
                  <a:srgbClr val="FF0000"/>
                </a:solidFill>
              </a:rPr>
              <a:t>mật</a:t>
            </a:r>
            <a:r>
              <a:rPr lang="en-US" b="1" u="sng">
                <a:solidFill>
                  <a:srgbClr val="FF0000"/>
                </a:solidFill>
              </a:rPr>
              <a:t> </a:t>
            </a:r>
            <a:r>
              <a:rPr lang="en-US" b="1" u="sng" err="1">
                <a:solidFill>
                  <a:srgbClr val="FF0000"/>
                </a:solidFill>
              </a:rPr>
              <a:t>độ</a:t>
            </a:r>
            <a:r>
              <a:rPr lang="en-US" b="1" u="sng">
                <a:solidFill>
                  <a:srgbClr val="FF0000"/>
                </a:solidFill>
              </a:rPr>
              <a:t> </a:t>
            </a:r>
            <a:r>
              <a:rPr lang="en-US" b="1" u="sng" err="1">
                <a:solidFill>
                  <a:srgbClr val="FF0000"/>
                </a:solidFill>
              </a:rPr>
              <a:t>đều</a:t>
            </a:r>
            <a:endParaRPr lang="en-US" b="1" u="sng">
              <a:solidFill>
                <a:srgbClr val="FF0000"/>
              </a:solidFill>
            </a:endParaRPr>
          </a:p>
          <a:p>
            <a:r>
              <a:rPr lang="en-US"/>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8mm</a:t>
            </a:r>
          </a:p>
          <a:p>
            <a:r>
              <a:rPr lang="en-US"/>
              <a:t>- 2 </a:t>
            </a:r>
            <a:r>
              <a:rPr lang="en-US" err="1"/>
              <a:t>buồng</a:t>
            </a:r>
            <a:r>
              <a:rPr lang="en-US"/>
              <a:t> </a:t>
            </a:r>
            <a:r>
              <a:rPr lang="en-US" err="1"/>
              <a:t>trứng</a:t>
            </a:r>
            <a:r>
              <a:rPr lang="en-US"/>
              <a:t> </a:t>
            </a:r>
            <a:r>
              <a:rPr lang="en-US" err="1"/>
              <a:t>kích</a:t>
            </a:r>
            <a:r>
              <a:rPr lang="en-US"/>
              <a:t> </a:t>
            </a:r>
            <a:r>
              <a:rPr lang="en-US" err="1"/>
              <a:t>thước</a:t>
            </a:r>
            <a:r>
              <a:rPr lang="en-US"/>
              <a:t> </a:t>
            </a:r>
            <a:r>
              <a:rPr lang="en-US" err="1"/>
              <a:t>bình</a:t>
            </a:r>
            <a:r>
              <a:rPr lang="en-US"/>
              <a:t> </a:t>
            </a:r>
            <a:r>
              <a:rPr lang="en-US" err="1"/>
              <a:t>thường</a:t>
            </a:r>
            <a:endParaRPr lang="en-US"/>
          </a:p>
        </p:txBody>
      </p:sp>
    </p:spTree>
    <p:extLst>
      <p:ext uri="{BB962C8B-B14F-4D97-AF65-F5344CB8AC3E}">
        <p14:creationId xmlns:p14="http://schemas.microsoft.com/office/powerpoint/2010/main" val="352108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 TH3 :</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vert="horz" lIns="0" tIns="45720" rIns="0" bIns="45720" rtlCol="0" anchor="t">
            <a:normAutofit/>
          </a:bodyPr>
          <a:lstStyle/>
          <a:p>
            <a:pPr marL="514350" indent="-514350">
              <a:buAutoNum type="arabicPeriod"/>
            </a:pPr>
            <a:r>
              <a:rPr lang="en-US" err="1"/>
              <a:t>Bạn</a:t>
            </a:r>
            <a:r>
              <a:rPr lang="en-US"/>
              <a:t> </a:t>
            </a:r>
            <a:r>
              <a:rPr lang="en-US" err="1"/>
              <a:t>hãy</a:t>
            </a:r>
            <a:r>
              <a:rPr lang="en-US"/>
              <a:t> </a:t>
            </a:r>
            <a:r>
              <a:rPr lang="en-US" err="1"/>
              <a:t>cho</a:t>
            </a:r>
            <a:r>
              <a:rPr lang="en-US"/>
              <a:t> </a:t>
            </a:r>
            <a:r>
              <a:rPr lang="en-US" err="1"/>
              <a:t>chẩn</a:t>
            </a:r>
            <a:r>
              <a:rPr lang="en-US"/>
              <a:t> </a:t>
            </a:r>
            <a:r>
              <a:rPr lang="en-US" err="1"/>
              <a:t>đoán</a:t>
            </a:r>
            <a:r>
              <a:rPr lang="en-US"/>
              <a:t> AUB </a:t>
            </a:r>
            <a:r>
              <a:rPr lang="en-US" err="1"/>
              <a:t>theo</a:t>
            </a:r>
            <a:r>
              <a:rPr lang="en-US"/>
              <a:t> FIGO?</a:t>
            </a:r>
          </a:p>
        </p:txBody>
      </p:sp>
    </p:spTree>
    <p:extLst>
      <p:ext uri="{BB962C8B-B14F-4D97-AF65-F5344CB8AC3E}">
        <p14:creationId xmlns:p14="http://schemas.microsoft.com/office/powerpoint/2010/main" val="284437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a:t>Ph</a:t>
            </a:r>
            <a:r>
              <a:rPr lang="vi-VN"/>
              <a:t>ư</a:t>
            </a:r>
            <a:r>
              <a:rPr lang="en-US"/>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099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082"/>
            <a:ext cx="10515600" cy="1325563"/>
          </a:xfrm>
        </p:spPr>
        <p:txBody>
          <a:bodyPr/>
          <a:lstStyle/>
          <a:p>
            <a:r>
              <a:rPr lang="en-US" b="1" dirty="0" err="1">
                <a:latin typeface="Calisto MT" panose="02040603050505030304" pitchFamily="18" charset="0"/>
              </a:rPr>
              <a:t>Siêu</a:t>
            </a:r>
            <a:r>
              <a:rPr lang="en-US" b="1" dirty="0">
                <a:latin typeface="Calisto MT" panose="02040603050505030304" pitchFamily="18" charset="0"/>
              </a:rPr>
              <a:t> </a:t>
            </a:r>
            <a:r>
              <a:rPr lang="en-US" b="1" dirty="0" err="1">
                <a:latin typeface="Calisto MT" panose="02040603050505030304" pitchFamily="18" charset="0"/>
              </a:rPr>
              <a:t>âm</a:t>
            </a:r>
            <a:r>
              <a:rPr lang="en-US" b="1" dirty="0">
                <a:latin typeface="Calisto MT" panose="02040603050505030304" pitchFamily="18" charset="0"/>
              </a:rPr>
              <a:t> </a:t>
            </a:r>
            <a:r>
              <a:rPr lang="en-US" b="1" dirty="0" err="1">
                <a:latin typeface="Calisto MT" panose="02040603050505030304" pitchFamily="18" charset="0"/>
              </a:rPr>
              <a:t>phụ</a:t>
            </a:r>
            <a:r>
              <a:rPr lang="en-US" b="1" dirty="0">
                <a:latin typeface="Calisto MT" panose="02040603050505030304" pitchFamily="18" charset="0"/>
              </a:rPr>
              <a:t> </a:t>
            </a:r>
            <a:r>
              <a:rPr lang="en-US" b="1" dirty="0" err="1">
                <a:latin typeface="Calisto MT" panose="02040603050505030304" pitchFamily="18" charset="0"/>
              </a:rPr>
              <a:t>khoa</a:t>
            </a:r>
            <a:r>
              <a:rPr lang="en-US" b="1" dirty="0">
                <a:latin typeface="Calisto MT" panose="02040603050505030304" pitchFamily="18" charset="0"/>
              </a:rPr>
              <a:t> </a:t>
            </a:r>
            <a:r>
              <a:rPr lang="en-US" b="1" dirty="0" err="1">
                <a:latin typeface="Calisto MT" panose="02040603050505030304" pitchFamily="18" charset="0"/>
              </a:rPr>
              <a:t>ngả</a:t>
            </a:r>
            <a:r>
              <a:rPr lang="en-US" b="1" dirty="0">
                <a:latin typeface="Calisto MT" panose="02040603050505030304" pitchFamily="18" charset="0"/>
              </a:rPr>
              <a:t> </a:t>
            </a:r>
            <a:r>
              <a:rPr lang="en-US" b="1" dirty="0" err="1">
                <a:latin typeface="Calisto MT" panose="02040603050505030304" pitchFamily="18" charset="0"/>
              </a:rPr>
              <a:t>bụng</a:t>
            </a:r>
            <a:endParaRPr lang="en-US" b="1" dirty="0">
              <a:latin typeface="Calisto MT" panose="02040603050505030304" pitchFamily="18" charset="0"/>
            </a:endParaRPr>
          </a:p>
        </p:txBody>
      </p:sp>
      <p:sp>
        <p:nvSpPr>
          <p:cNvPr id="3" name="Content Placeholder 2"/>
          <p:cNvSpPr>
            <a:spLocks noGrp="1"/>
          </p:cNvSpPr>
          <p:nvPr>
            <p:ph idx="1"/>
          </p:nvPr>
        </p:nvSpPr>
        <p:spPr>
          <a:xfrm>
            <a:off x="762000" y="1016000"/>
            <a:ext cx="10287000" cy="4525963"/>
          </a:xfrm>
        </p:spPr>
        <p:txBody>
          <a:bodyPr>
            <a:normAutofit/>
          </a:bodyPr>
          <a:lstStyle/>
          <a:p>
            <a:pPr algn="just"/>
            <a:r>
              <a:rPr lang="en-US" sz="2333" dirty="0" err="1">
                <a:latin typeface="Calisto MT" panose="02040603050505030304" pitchFamily="18" charset="0"/>
              </a:rPr>
              <a:t>Tử</a:t>
            </a:r>
            <a:r>
              <a:rPr lang="en-US" sz="2333" dirty="0">
                <a:latin typeface="Calisto MT" panose="02040603050505030304" pitchFamily="18" charset="0"/>
              </a:rPr>
              <a:t> </a:t>
            </a:r>
            <a:r>
              <a:rPr lang="en-US" sz="2333" dirty="0" err="1">
                <a:latin typeface="Calisto MT" panose="02040603050505030304" pitchFamily="18" charset="0"/>
              </a:rPr>
              <a:t>cung</a:t>
            </a:r>
            <a:r>
              <a:rPr lang="en-US" sz="2333" dirty="0">
                <a:latin typeface="Calisto MT" panose="02040603050505030304" pitchFamily="18" charset="0"/>
              </a:rPr>
              <a:t>: </a:t>
            </a:r>
          </a:p>
          <a:p>
            <a:pPr lvl="1" algn="just"/>
            <a:r>
              <a:rPr lang="en-US" dirty="0" err="1">
                <a:latin typeface="Calisto MT" panose="02040603050505030304" pitchFamily="18" charset="0"/>
              </a:rPr>
              <a:t>Ngã</a:t>
            </a:r>
            <a:r>
              <a:rPr lang="en-US" dirty="0">
                <a:latin typeface="Calisto MT" panose="02040603050505030304" pitchFamily="18" charset="0"/>
              </a:rPr>
              <a:t> </a:t>
            </a:r>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dAP</a:t>
            </a:r>
            <a:r>
              <a:rPr lang="en-US" dirty="0">
                <a:latin typeface="Calisto MT" panose="02040603050505030304" pitchFamily="18" charset="0"/>
              </a:rPr>
              <a:t> = 35 mm, </a:t>
            </a:r>
            <a:r>
              <a:rPr lang="en-US" dirty="0" err="1">
                <a:latin typeface="Calisto MT" panose="02040603050505030304" pitchFamily="18" charset="0"/>
              </a:rPr>
              <a:t>cấu</a:t>
            </a:r>
            <a:r>
              <a:rPr lang="en-US" dirty="0">
                <a:latin typeface="Calisto MT" panose="02040603050505030304" pitchFamily="18" charset="0"/>
              </a:rPr>
              <a:t> </a:t>
            </a:r>
            <a:r>
              <a:rPr lang="en-US" dirty="0" err="1">
                <a:latin typeface="Calisto MT" panose="02040603050505030304" pitchFamily="18" charset="0"/>
              </a:rPr>
              <a:t>trúc</a:t>
            </a:r>
            <a:r>
              <a:rPr lang="en-US" dirty="0">
                <a:latin typeface="Calisto MT" panose="02040603050505030304" pitchFamily="18" charset="0"/>
              </a:rPr>
              <a:t> </a:t>
            </a:r>
            <a:r>
              <a:rPr lang="en-US" dirty="0" err="1">
                <a:latin typeface="Calisto MT" panose="02040603050505030304" pitchFamily="18" charset="0"/>
              </a:rPr>
              <a:t>cơ</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đồng</a:t>
            </a:r>
            <a:r>
              <a:rPr lang="en-US" dirty="0">
                <a:latin typeface="Calisto MT" panose="02040603050505030304" pitchFamily="18" charset="0"/>
              </a:rPr>
              <a:t> </a:t>
            </a:r>
            <a:r>
              <a:rPr lang="en-US" dirty="0" err="1">
                <a:latin typeface="Calisto MT" panose="02040603050505030304" pitchFamily="18" charset="0"/>
              </a:rPr>
              <a:t>nhất</a:t>
            </a:r>
            <a:endParaRPr lang="en-US" dirty="0">
              <a:latin typeface="Calisto MT" panose="02040603050505030304" pitchFamily="18" charset="0"/>
            </a:endParaRPr>
          </a:p>
          <a:p>
            <a:pPr lvl="1" algn="just"/>
            <a:r>
              <a:rPr lang="en-US" dirty="0" err="1">
                <a:latin typeface="Calisto MT" panose="02040603050505030304" pitchFamily="18" charset="0"/>
              </a:rPr>
              <a:t>Bề</a:t>
            </a:r>
            <a:r>
              <a:rPr lang="en-US" dirty="0">
                <a:latin typeface="Calisto MT" panose="02040603050505030304" pitchFamily="18" charset="0"/>
              </a:rPr>
              <a:t> </a:t>
            </a:r>
            <a:r>
              <a:rPr lang="en-US" dirty="0" err="1">
                <a:latin typeface="Calisto MT" panose="02040603050505030304" pitchFamily="18" charset="0"/>
              </a:rPr>
              <a:t>dầy</a:t>
            </a:r>
            <a:r>
              <a:rPr lang="en-US" dirty="0">
                <a:latin typeface="Calisto MT" panose="02040603050505030304" pitchFamily="18" charset="0"/>
              </a:rPr>
              <a:t> </a:t>
            </a:r>
            <a:r>
              <a:rPr lang="en-US" dirty="0" err="1">
                <a:latin typeface="Calisto MT" panose="02040603050505030304" pitchFamily="18" charset="0"/>
              </a:rPr>
              <a:t>nội</a:t>
            </a:r>
            <a:r>
              <a:rPr lang="en-US" dirty="0">
                <a:latin typeface="Calisto MT" panose="02040603050505030304" pitchFamily="18" charset="0"/>
              </a:rPr>
              <a:t> </a:t>
            </a:r>
            <a:r>
              <a:rPr lang="en-US" dirty="0" err="1">
                <a:latin typeface="Calisto MT" panose="02040603050505030304" pitchFamily="18" charset="0"/>
              </a:rPr>
              <a:t>mạc</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5 mm, </a:t>
            </a:r>
            <a:r>
              <a:rPr lang="en-US" dirty="0" err="1">
                <a:latin typeface="Calisto MT" panose="02040603050505030304" pitchFamily="18" charset="0"/>
              </a:rPr>
              <a:t>lòng</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tương</a:t>
            </a:r>
            <a:r>
              <a:rPr lang="en-US" dirty="0">
                <a:latin typeface="Calisto MT" panose="02040603050505030304" pitchFamily="18" charset="0"/>
              </a:rPr>
              <a:t> </a:t>
            </a:r>
            <a:r>
              <a:rPr lang="en-US" dirty="0" err="1">
                <a:latin typeface="Calisto MT" panose="02040603050505030304" pitchFamily="18" charset="0"/>
              </a:rPr>
              <a:t>tự</a:t>
            </a:r>
            <a:r>
              <a:rPr lang="en-US" dirty="0">
                <a:latin typeface="Calisto MT" panose="02040603050505030304" pitchFamily="18" charset="0"/>
              </a:rPr>
              <a:t> </a:t>
            </a:r>
            <a:r>
              <a:rPr lang="en-US" dirty="0" err="1">
                <a:latin typeface="Calisto MT" panose="02040603050505030304" pitchFamily="18" charset="0"/>
              </a:rPr>
              <a:t>máu</a:t>
            </a:r>
            <a:endParaRPr lang="en-US" dirty="0">
              <a:latin typeface="Calisto MT" panose="02040603050505030304" pitchFamily="18" charset="0"/>
            </a:endParaRPr>
          </a:p>
          <a:p>
            <a:pPr algn="just"/>
            <a:r>
              <a:rPr lang="en-US" sz="2333" dirty="0">
                <a:latin typeface="Calisto MT" panose="02040603050505030304" pitchFamily="18" charset="0"/>
              </a:rPr>
              <a:t>Hai </a:t>
            </a:r>
            <a:r>
              <a:rPr lang="en-US" sz="2333" dirty="0" err="1">
                <a:latin typeface="Calisto MT" panose="02040603050505030304" pitchFamily="18" charset="0"/>
              </a:rPr>
              <a:t>buồng</a:t>
            </a:r>
            <a:r>
              <a:rPr lang="en-US" sz="2333" dirty="0">
                <a:latin typeface="Calisto MT" panose="02040603050505030304" pitchFamily="18" charset="0"/>
              </a:rPr>
              <a:t> </a:t>
            </a:r>
            <a:r>
              <a:rPr lang="en-US" sz="2333" dirty="0" err="1">
                <a:latin typeface="Calisto MT" panose="02040603050505030304" pitchFamily="18" charset="0"/>
              </a:rPr>
              <a:t>trứng</a:t>
            </a:r>
            <a:r>
              <a:rPr lang="en-US" sz="2333" dirty="0">
                <a:latin typeface="Calisto MT" panose="02040603050505030304" pitchFamily="18" charset="0"/>
              </a:rPr>
              <a:t>: </a:t>
            </a:r>
          </a:p>
          <a:p>
            <a:pPr lvl="1" algn="just"/>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 30 mm * 20 mm * 20 mm, </a:t>
            </a:r>
            <a:r>
              <a:rPr lang="en-US" dirty="0" err="1">
                <a:latin typeface="Calisto MT" panose="02040603050505030304" pitchFamily="18" charset="0"/>
              </a:rPr>
              <a:t>trên</a:t>
            </a:r>
            <a:r>
              <a:rPr lang="en-US" dirty="0">
                <a:latin typeface="Calisto MT" panose="02040603050505030304" pitchFamily="18" charset="0"/>
              </a:rPr>
              <a:t> </a:t>
            </a:r>
            <a:r>
              <a:rPr lang="en-US" dirty="0" err="1">
                <a:latin typeface="Calisto MT" panose="02040603050505030304" pitchFamily="18" charset="0"/>
              </a:rPr>
              <a:t>mỗi</a:t>
            </a:r>
            <a:r>
              <a:rPr lang="en-US" dirty="0">
                <a:latin typeface="Calisto MT" panose="02040603050505030304" pitchFamily="18" charset="0"/>
              </a:rPr>
              <a:t> </a:t>
            </a:r>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hốc</a:t>
            </a:r>
            <a:r>
              <a:rPr lang="en-US" dirty="0">
                <a:latin typeface="Calisto MT" panose="02040603050505030304" pitchFamily="18" charset="0"/>
              </a:rPr>
              <a:t> </a:t>
            </a:r>
            <a:r>
              <a:rPr lang="en-US" dirty="0" err="1">
                <a:latin typeface="Calisto MT" panose="02040603050505030304" pitchFamily="18" charset="0"/>
              </a:rPr>
              <a:t>nhỏ</a:t>
            </a:r>
            <a:r>
              <a:rPr lang="en-US" dirty="0">
                <a:latin typeface="Calisto MT" panose="02040603050505030304" pitchFamily="18" charset="0"/>
              </a:rPr>
              <a:t> </a:t>
            </a:r>
          </a:p>
          <a:p>
            <a:pPr lvl="1" algn="just"/>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phải</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một</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d = 18 mm * 20 mm, </a:t>
            </a:r>
            <a:r>
              <a:rPr lang="en-US" dirty="0" err="1">
                <a:latin typeface="Calisto MT" panose="02040603050505030304" pitchFamily="18" charset="0"/>
              </a:rPr>
              <a:t>bên</a:t>
            </a:r>
            <a:r>
              <a:rPr lang="en-US" dirty="0">
                <a:latin typeface="Calisto MT" panose="02040603050505030304" pitchFamily="18" charset="0"/>
              </a:rPr>
              <a:t> </a:t>
            </a:r>
            <a:r>
              <a:rPr lang="en-US" dirty="0" err="1">
                <a:latin typeface="Calisto MT" panose="02040603050505030304" pitchFamily="18" charset="0"/>
              </a:rPr>
              <a:t>trong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dạng</a:t>
            </a:r>
            <a:r>
              <a:rPr lang="en-US" dirty="0">
                <a:latin typeface="Calisto MT" panose="02040603050505030304" pitchFamily="18" charset="0"/>
              </a:rPr>
              <a:t> </a:t>
            </a:r>
            <a:r>
              <a:rPr lang="en-US" dirty="0" err="1">
                <a:latin typeface="Calisto MT" panose="02040603050505030304" pitchFamily="18" charset="0"/>
              </a:rPr>
              <a:t>lưới</a:t>
            </a:r>
            <a:endParaRPr lang="en-US" dirty="0">
              <a:latin typeface="Calisto MT" panose="02040603050505030304" pitchFamily="18" charset="0"/>
            </a:endParaRPr>
          </a:p>
          <a:p>
            <a:pPr lvl="1" algn="just"/>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cùng</a:t>
            </a:r>
            <a:r>
              <a:rPr lang="en-US" dirty="0">
                <a:latin typeface="Calisto MT" panose="02040603050505030304" pitchFamily="18" charset="0"/>
              </a:rPr>
              <a:t> </a:t>
            </a:r>
            <a:r>
              <a:rPr lang="en-US" dirty="0" err="1">
                <a:latin typeface="Calisto MT" panose="02040603050505030304" pitchFamily="18" charset="0"/>
              </a:rPr>
              <a:t>đồ</a:t>
            </a:r>
            <a:endParaRPr lang="en-US" dirty="0">
              <a:latin typeface="Calisto MT" panose="02040603050505030304" pitchFamily="18" charset="0"/>
            </a:endParaRPr>
          </a:p>
          <a:p>
            <a:pPr marL="0" indent="0">
              <a:buNone/>
            </a:pPr>
            <a:endParaRPr lang="en-US" sz="1500" dirty="0">
              <a:latin typeface="Calisto MT" panose="02040603050505030304" pitchFamily="18" charset="0"/>
            </a:endParaRPr>
          </a:p>
        </p:txBody>
      </p:sp>
    </p:spTree>
    <p:extLst>
      <p:ext uri="{BB962C8B-B14F-4D97-AF65-F5344CB8AC3E}">
        <p14:creationId xmlns:p14="http://schemas.microsoft.com/office/powerpoint/2010/main" val="3561813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a:t>ĐÁNH GIÁ B</a:t>
            </a:r>
            <a:r>
              <a:rPr lang="vi-VN"/>
              <a:t>Ư</a:t>
            </a:r>
            <a:r>
              <a:rPr lang="en-US"/>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fontScale="92500" lnSpcReduction="20000"/>
          </a:bodyPr>
          <a:lstStyle/>
          <a:p>
            <a:r>
              <a:rPr lang="en-US"/>
              <a:t>XH có phải từ tử cung ?</a:t>
            </a:r>
          </a:p>
          <a:p>
            <a:pPr>
              <a:buFont typeface="Wingdings" panose="05000000000000000000" pitchFamily="2" charset="2"/>
              <a:buChar char="à"/>
            </a:pPr>
            <a:r>
              <a:rPr lang="en-US">
                <a:sym typeface="Wingdings" panose="05000000000000000000" pitchFamily="2" charset="2"/>
              </a:rPr>
              <a:t>Nghĩ nhiều là xuất huyết từ tử cung vì xuất huyết diễn ra trên bệnh nhân đang sử dụng Implanon 2 năm, không ghi nhận các triệu chứng ở âm hộ, âm đạo, CTC, đ</a:t>
            </a:r>
            <a:r>
              <a:rPr lang="vi-VN">
                <a:sym typeface="Wingdings" panose="05000000000000000000" pitchFamily="2" charset="2"/>
              </a:rPr>
              <a:t>ư</a:t>
            </a:r>
            <a:r>
              <a:rPr lang="en-US">
                <a:sym typeface="Wingdings" panose="05000000000000000000" pitchFamily="2" charset="2"/>
              </a:rPr>
              <a:t>ờng tiêu hóa, tiết niệu</a:t>
            </a:r>
          </a:p>
          <a:p>
            <a:pPr>
              <a:buFont typeface="Wingdings" panose="05000000000000000000" pitchFamily="2" charset="2"/>
              <a:buChar char="à"/>
            </a:pPr>
            <a:r>
              <a:rPr lang="en-US">
                <a:sym typeface="Wingdings" panose="05000000000000000000" pitchFamily="2" charset="2"/>
              </a:rPr>
              <a:t> Tình huống này không đề cập </a:t>
            </a:r>
            <a:r>
              <a:rPr lang="en-US" u="sng">
                <a:sym typeface="Wingdings" panose="05000000000000000000" pitchFamily="2" charset="2"/>
              </a:rPr>
              <a:t>phần khám nên đề nghị thêm phần khám âm đạo</a:t>
            </a:r>
          </a:p>
          <a:p>
            <a:r>
              <a:rPr lang="en-US"/>
              <a:t>Tuổi </a:t>
            </a:r>
            <a:r>
              <a:rPr lang="en-US">
                <a:sym typeface="Wingdings" panose="05000000000000000000" pitchFamily="2" charset="2"/>
              </a:rPr>
              <a:t> BN này 44 tuổi, nghĩ nhiều trong độ tuổi sinh sản  (hỏi them triệu chứng bốc hỏa (-))</a:t>
            </a:r>
          </a:p>
          <a:p>
            <a:r>
              <a:rPr lang="en-US">
                <a:sym typeface="Wingdings" panose="05000000000000000000" pitchFamily="2" charset="2"/>
              </a:rPr>
              <a:t>Thai  bệnh nhân này không có triệu chứng thai nghén, không nôn ối, đang sử dụng implanon đ</a:t>
            </a:r>
            <a:r>
              <a:rPr lang="vi-VN">
                <a:sym typeface="Wingdings" panose="05000000000000000000" pitchFamily="2" charset="2"/>
              </a:rPr>
              <a:t>ư</a:t>
            </a:r>
            <a:r>
              <a:rPr lang="en-US">
                <a:sym typeface="Wingdings" panose="05000000000000000000" pitchFamily="2" charset="2"/>
              </a:rPr>
              <a:t>ợc 2 năm, siêu âm không thấy túi thai trong long tử cung nên </a:t>
            </a:r>
            <a:r>
              <a:rPr lang="en-US" b="1">
                <a:solidFill>
                  <a:srgbClr val="FF0000"/>
                </a:solidFill>
                <a:sym typeface="Wingdings" panose="05000000000000000000" pitchFamily="2" charset="2"/>
              </a:rPr>
              <a:t>ít nghĩ </a:t>
            </a:r>
            <a:r>
              <a:rPr lang="en-US">
                <a:sym typeface="Wingdings" panose="05000000000000000000" pitchFamily="2" charset="2"/>
              </a:rPr>
              <a:t>bệnh nhân có thai,không loại trừ hẳn đề nghị </a:t>
            </a:r>
            <a:r>
              <a:rPr lang="en-US" b="1" i="1" u="sng">
                <a:sym typeface="Wingdings" panose="05000000000000000000" pitchFamily="2" charset="2"/>
              </a:rPr>
              <a:t>beta hCG</a:t>
            </a:r>
            <a:endParaRPr lang="en-US" b="1" i="1" u="sng"/>
          </a:p>
        </p:txBody>
      </p:sp>
    </p:spTree>
    <p:extLst>
      <p:ext uri="{BB962C8B-B14F-4D97-AF65-F5344CB8AC3E}">
        <p14:creationId xmlns:p14="http://schemas.microsoft.com/office/powerpoint/2010/main" val="52240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F986-E57B-46A4-A3FC-35818A5A5439}"/>
              </a:ext>
            </a:extLst>
          </p:cNvPr>
          <p:cNvSpPr>
            <a:spLocks noGrp="1"/>
          </p:cNvSpPr>
          <p:nvPr>
            <p:ph type="title"/>
          </p:nvPr>
        </p:nvSpPr>
        <p:spPr/>
        <p:txBody>
          <a:bodyPr/>
          <a:lstStyle/>
          <a:p>
            <a:r>
              <a:rPr lang="en-US"/>
              <a:t>PALM</a:t>
            </a:r>
          </a:p>
        </p:txBody>
      </p:sp>
      <p:sp>
        <p:nvSpPr>
          <p:cNvPr id="3" name="Content Placeholder 2">
            <a:extLst>
              <a:ext uri="{FF2B5EF4-FFF2-40B4-BE49-F238E27FC236}">
                <a16:creationId xmlns:a16="http://schemas.microsoft.com/office/drawing/2014/main" id="{D6A69027-C8D2-4A05-91AA-313EF539A1B7}"/>
              </a:ext>
            </a:extLst>
          </p:cNvPr>
          <p:cNvSpPr>
            <a:spLocks noGrp="1"/>
          </p:cNvSpPr>
          <p:nvPr>
            <p:ph idx="1"/>
          </p:nvPr>
        </p:nvSpPr>
        <p:spPr/>
        <p:txBody>
          <a:bodyPr/>
          <a:lstStyle/>
          <a:p>
            <a:r>
              <a:rPr lang="en-US">
                <a:sym typeface="Wingdings" panose="05000000000000000000" pitchFamily="2" charset="2"/>
              </a:rPr>
              <a:t>Polyp, adenomyosis, leiomyomas  </a:t>
            </a:r>
            <a:r>
              <a:rPr lang="en-US" i="1" u="sng">
                <a:sym typeface="Wingdings" panose="05000000000000000000" pitchFamily="2" charset="2"/>
              </a:rPr>
              <a:t>không thống kinh, tử cung không to</a:t>
            </a:r>
            <a:r>
              <a:rPr lang="en-US">
                <a:sym typeface="Wingdings" panose="05000000000000000000" pitchFamily="2" charset="2"/>
              </a:rPr>
              <a:t>, TVUS không ghi nhận nên không nghĩ</a:t>
            </a:r>
          </a:p>
          <a:p>
            <a:r>
              <a:rPr lang="en-US" b="1">
                <a:solidFill>
                  <a:srgbClr val="FF0000"/>
                </a:solidFill>
                <a:sym typeface="Wingdings" panose="05000000000000000000" pitchFamily="2" charset="2"/>
              </a:rPr>
              <a:t>Malignancy and hyperplasia</a:t>
            </a:r>
            <a:r>
              <a:rPr lang="en-US">
                <a:sym typeface="Wingdings" panose="05000000000000000000" pitchFamily="2" charset="2"/>
              </a:rPr>
              <a:t>: bệnh nhân có AUB, tiền căn tăng sinh nội mạc tử cung điển hình, hiện tại nội mạc tử cung dày 8 mm, </a:t>
            </a:r>
            <a:r>
              <a:rPr lang="en-US" b="1">
                <a:solidFill>
                  <a:srgbClr val="FF0000"/>
                </a:solidFill>
                <a:sym typeface="Wingdings" panose="05000000000000000000" pitchFamily="2" charset="2"/>
              </a:rPr>
              <a:t>đều</a:t>
            </a:r>
            <a:r>
              <a:rPr lang="en-US">
                <a:sym typeface="Wingdings" panose="05000000000000000000" pitchFamily="2" charset="2"/>
              </a:rPr>
              <a:t>  </a:t>
            </a:r>
            <a:r>
              <a:rPr lang="en-US" i="1" u="sng">
                <a:sym typeface="Wingdings" panose="05000000000000000000" pitchFamily="2" charset="2"/>
              </a:rPr>
              <a:t>Pipelle</a:t>
            </a:r>
            <a:endParaRPr lang="en-US" i="1" u="sng"/>
          </a:p>
        </p:txBody>
      </p:sp>
    </p:spTree>
    <p:extLst>
      <p:ext uri="{BB962C8B-B14F-4D97-AF65-F5344CB8AC3E}">
        <p14:creationId xmlns:p14="http://schemas.microsoft.com/office/powerpoint/2010/main" val="420862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7E5C-AA0E-4106-91FA-C06BA9C20746}"/>
              </a:ext>
            </a:extLst>
          </p:cNvPr>
          <p:cNvSpPr>
            <a:spLocks noGrp="1"/>
          </p:cNvSpPr>
          <p:nvPr>
            <p:ph type="title"/>
          </p:nvPr>
        </p:nvSpPr>
        <p:spPr/>
        <p:txBody>
          <a:bodyPr/>
          <a:lstStyle/>
          <a:p>
            <a:r>
              <a:rPr lang="en-US"/>
              <a:t>COEIN</a:t>
            </a:r>
          </a:p>
        </p:txBody>
      </p:sp>
      <p:sp>
        <p:nvSpPr>
          <p:cNvPr id="3" name="Content Placeholder 2">
            <a:extLst>
              <a:ext uri="{FF2B5EF4-FFF2-40B4-BE49-F238E27FC236}">
                <a16:creationId xmlns:a16="http://schemas.microsoft.com/office/drawing/2014/main" id="{4FABD094-0680-4DA2-A118-B9BCB3D947ED}"/>
              </a:ext>
            </a:extLst>
          </p:cNvPr>
          <p:cNvSpPr>
            <a:spLocks noGrp="1"/>
          </p:cNvSpPr>
          <p:nvPr>
            <p:ph idx="1"/>
          </p:nvPr>
        </p:nvSpPr>
        <p:spPr/>
        <p:txBody>
          <a:bodyPr>
            <a:normAutofit lnSpcReduction="10000"/>
          </a:bodyPr>
          <a:lstStyle/>
          <a:p>
            <a:r>
              <a:rPr lang="en-US"/>
              <a:t>Coagulopathy: </a:t>
            </a:r>
            <a:r>
              <a:rPr lang="en-US" b="1" i="1" u="sng"/>
              <a:t>không ghi nhận tiền căn chảy máu lâu cầm, bệnh lý gây rối loạn đông máu </a:t>
            </a:r>
            <a:r>
              <a:rPr lang="en-US">
                <a:sym typeface="Wingdings" panose="05000000000000000000" pitchFamily="2" charset="2"/>
              </a:rPr>
              <a:t> không nghĩ</a:t>
            </a:r>
          </a:p>
          <a:p>
            <a:r>
              <a:rPr lang="en-US">
                <a:sym typeface="Wingdings" panose="05000000000000000000" pitchFamily="2" charset="2"/>
              </a:rPr>
              <a:t>Ovulatory dysfunction: bệnh nhân không thuộc độ tuổi dậy thì, quanh mãn kinh lâm sàng xuất huyết không phù hợp, không triệu chứng bệnh lí tuyến giáp (sụt cân, tăng cân gần đây, nóng lạnh thất th</a:t>
            </a:r>
            <a:r>
              <a:rPr lang="vi-VN">
                <a:sym typeface="Wingdings" panose="05000000000000000000" pitchFamily="2" charset="2"/>
              </a:rPr>
              <a:t>ư</a:t>
            </a:r>
            <a:r>
              <a:rPr lang="en-US">
                <a:sym typeface="Wingdings" panose="05000000000000000000" pitchFamily="2" charset="2"/>
              </a:rPr>
              <a:t>ờng, tiền căn gia đình có bệnh lý tuyến giáp), </a:t>
            </a:r>
            <a:r>
              <a:rPr lang="en-US" b="1" i="1" u="sng">
                <a:sym typeface="Wingdings" panose="05000000000000000000" pitchFamily="2" charset="2"/>
              </a:rPr>
              <a:t>không chảy sữa non </a:t>
            </a:r>
            <a:r>
              <a:rPr lang="en-US">
                <a:sym typeface="Wingdings" panose="05000000000000000000" pitchFamily="2" charset="2"/>
              </a:rPr>
              <a:t> không nghĩ</a:t>
            </a:r>
          </a:p>
          <a:p>
            <a:r>
              <a:rPr lang="en-US">
                <a:sym typeface="Wingdings" panose="05000000000000000000" pitchFamily="2" charset="2"/>
              </a:rPr>
              <a:t>Endometrial: không HMB không nghĩ</a:t>
            </a:r>
          </a:p>
          <a:p>
            <a:r>
              <a:rPr lang="en-US" b="1">
                <a:solidFill>
                  <a:srgbClr val="FF0000"/>
                </a:solidFill>
              </a:rPr>
              <a:t>Iatrogenic</a:t>
            </a:r>
            <a:r>
              <a:rPr lang="en-US"/>
              <a:t>: bệnh nhân đang sử dụng</a:t>
            </a:r>
            <a:r>
              <a:rPr lang="en-US" b="1"/>
              <a:t> Implanon</a:t>
            </a:r>
            <a:r>
              <a:rPr lang="en-US">
                <a:sym typeface="Wingdings" panose="05000000000000000000" pitchFamily="2" charset="2"/>
              </a:rPr>
              <a:t> nên nghĩ nhiều</a:t>
            </a:r>
          </a:p>
          <a:p>
            <a:r>
              <a:rPr lang="en-US">
                <a:sym typeface="Wingdings" panose="05000000000000000000" pitchFamily="2" charset="2"/>
              </a:rPr>
              <a:t>N: </a:t>
            </a:r>
            <a:r>
              <a:rPr lang="en-US" b="1"/>
              <a:t>tăng sinh nội mạc tử cung không có tế bào không điển hình</a:t>
            </a:r>
            <a:r>
              <a:rPr lang="en-US">
                <a:sym typeface="Wingdings" panose="05000000000000000000" pitchFamily="2" charset="2"/>
              </a:rPr>
              <a:t>?</a:t>
            </a:r>
          </a:p>
          <a:p>
            <a:endParaRPr lang="en-US"/>
          </a:p>
        </p:txBody>
      </p:sp>
    </p:spTree>
    <p:extLst>
      <p:ext uri="{BB962C8B-B14F-4D97-AF65-F5344CB8AC3E}">
        <p14:creationId xmlns:p14="http://schemas.microsoft.com/office/powerpoint/2010/main" val="1554272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t>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pic>
        <p:nvPicPr>
          <p:cNvPr id="8" name="Content Placeholder 7">
            <a:extLst>
              <a:ext uri="{FF2B5EF4-FFF2-40B4-BE49-F238E27FC236}">
                <a16:creationId xmlns:a16="http://schemas.microsoft.com/office/drawing/2014/main" id="{68DD7869-E82B-43FA-ADF9-FC4708596EA3}"/>
              </a:ext>
            </a:extLst>
          </p:cNvPr>
          <p:cNvPicPr>
            <a:picLocks noGrp="1" noChangeAspect="1"/>
          </p:cNvPicPr>
          <p:nvPr>
            <p:ph sz="half" idx="2"/>
          </p:nvPr>
        </p:nvPicPr>
        <p:blipFill>
          <a:blip r:embed="rId3"/>
          <a:stretch>
            <a:fillRect/>
          </a:stretch>
        </p:blipFill>
        <p:spPr>
          <a:xfrm>
            <a:off x="6459027" y="2129370"/>
            <a:ext cx="2381582" cy="3724795"/>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Vô kinh</a:t>
                      </a:r>
                    </a:p>
                    <a:p>
                      <a:endParaRPr lang="en-US"/>
                    </a:p>
                    <a:p>
                      <a:endParaRPr lang="en-US"/>
                    </a:p>
                    <a:p>
                      <a:r>
                        <a:rPr lang="en-US"/>
                        <a:t>N/A</a:t>
                      </a:r>
                    </a:p>
                    <a:p>
                      <a:endParaRPr lang="en-US"/>
                    </a:p>
                    <a:p>
                      <a:r>
                        <a:rPr lang="en-US"/>
                        <a:t>N/A</a:t>
                      </a:r>
                    </a:p>
                    <a:p>
                      <a:endParaRPr lang="en-US"/>
                    </a:p>
                    <a:p>
                      <a:r>
                        <a:rPr lang="en-US"/>
                        <a:t>Nhẹ</a:t>
                      </a:r>
                    </a:p>
                    <a:p>
                      <a:endParaRPr lang="en-US"/>
                    </a:p>
                    <a:p>
                      <a:endParaRPr lang="en-US"/>
                    </a:p>
                    <a:p>
                      <a:endParaRPr lang="en-US"/>
                    </a:p>
                    <a:p>
                      <a:r>
                        <a:rPr lang="en-US"/>
                        <a:t>Ngẫu nhiên</a:t>
                      </a:r>
                    </a:p>
                  </a:txBody>
                  <a:tcPr/>
                </a:tc>
                <a:extLst>
                  <a:ext uri="{0D108BD9-81ED-4DB2-BD59-A6C34878D82A}">
                    <a16:rowId xmlns:a16="http://schemas.microsoft.com/office/drawing/2014/main" val="2600816480"/>
                  </a:ext>
                </a:extLst>
              </a:tr>
            </a:tbl>
          </a:graphicData>
        </a:graphic>
      </p:graphicFrame>
      <p:graphicFrame>
        <p:nvGraphicFramePr>
          <p:cNvPr id="14" name="Table 13">
            <a:extLst>
              <a:ext uri="{FF2B5EF4-FFF2-40B4-BE49-F238E27FC236}">
                <a16:creationId xmlns:a16="http://schemas.microsoft.com/office/drawing/2014/main" id="{C54A5D51-3082-4741-AD53-5A4B9DF987D3}"/>
              </a:ext>
            </a:extLst>
          </p:cNvPr>
          <p:cNvGraphicFramePr>
            <a:graphicFrameLocks noGrp="1"/>
          </p:cNvGraphicFramePr>
          <p:nvPr>
            <p:extLst/>
          </p:nvPr>
        </p:nvGraphicFramePr>
        <p:xfrm>
          <a:off x="8989392" y="2129370"/>
          <a:ext cx="684696" cy="3724790"/>
        </p:xfrm>
        <a:graphic>
          <a:graphicData uri="http://schemas.openxmlformats.org/drawingml/2006/table">
            <a:tbl>
              <a:tblPr firstRow="1" bandRow="1">
                <a:tableStyleId>{5C22544A-7EE6-4342-B048-85BDC9FD1C3A}</a:tableStyleId>
              </a:tblPr>
              <a:tblGrid>
                <a:gridCol w="684696">
                  <a:extLst>
                    <a:ext uri="{9D8B030D-6E8A-4147-A177-3AD203B41FA5}">
                      <a16:colId xmlns:a16="http://schemas.microsoft.com/office/drawing/2014/main" val="4274529881"/>
                    </a:ext>
                  </a:extLst>
                </a:gridCol>
              </a:tblGrid>
              <a:tr h="372479">
                <a:tc>
                  <a:txBody>
                    <a:bodyPr/>
                    <a:lstStyle/>
                    <a:p>
                      <a:endParaRPr lang="en-US"/>
                    </a:p>
                  </a:txBody>
                  <a:tcPr/>
                </a:tc>
                <a:extLst>
                  <a:ext uri="{0D108BD9-81ED-4DB2-BD59-A6C34878D82A}">
                    <a16:rowId xmlns:a16="http://schemas.microsoft.com/office/drawing/2014/main" val="1936788068"/>
                  </a:ext>
                </a:extLst>
              </a:tr>
              <a:tr h="372479">
                <a:tc>
                  <a:txBody>
                    <a:bodyPr/>
                    <a:lstStyle/>
                    <a:p>
                      <a:r>
                        <a:rPr lang="en-US"/>
                        <a:t>N</a:t>
                      </a:r>
                    </a:p>
                  </a:txBody>
                  <a:tcPr/>
                </a:tc>
                <a:extLst>
                  <a:ext uri="{0D108BD9-81ED-4DB2-BD59-A6C34878D82A}">
                    <a16:rowId xmlns:a16="http://schemas.microsoft.com/office/drawing/2014/main" val="582104857"/>
                  </a:ext>
                </a:extLst>
              </a:tr>
              <a:tr h="372479">
                <a:tc>
                  <a:txBody>
                    <a:bodyPr/>
                    <a:lstStyle/>
                    <a:p>
                      <a:r>
                        <a:rPr lang="en-US"/>
                        <a:t>N</a:t>
                      </a:r>
                    </a:p>
                  </a:txBody>
                  <a:tcPr/>
                </a:tc>
                <a:extLst>
                  <a:ext uri="{0D108BD9-81ED-4DB2-BD59-A6C34878D82A}">
                    <a16:rowId xmlns:a16="http://schemas.microsoft.com/office/drawing/2014/main" val="81755537"/>
                  </a:ext>
                </a:extLst>
              </a:tr>
              <a:tr h="372479">
                <a:tc>
                  <a:txBody>
                    <a:bodyPr/>
                    <a:lstStyle/>
                    <a:p>
                      <a:r>
                        <a:rPr lang="en-US"/>
                        <a:t>N</a:t>
                      </a:r>
                    </a:p>
                  </a:txBody>
                  <a:tcPr/>
                </a:tc>
                <a:extLst>
                  <a:ext uri="{0D108BD9-81ED-4DB2-BD59-A6C34878D82A}">
                    <a16:rowId xmlns:a16="http://schemas.microsoft.com/office/drawing/2014/main" val="3947769694"/>
                  </a:ext>
                </a:extLst>
              </a:tr>
              <a:tr h="372479">
                <a:tc>
                  <a:txBody>
                    <a:bodyPr/>
                    <a:lstStyle/>
                    <a:p>
                      <a:r>
                        <a:rPr lang="en-US"/>
                        <a:t>?</a:t>
                      </a:r>
                    </a:p>
                  </a:txBody>
                  <a:tcPr/>
                </a:tc>
                <a:extLst>
                  <a:ext uri="{0D108BD9-81ED-4DB2-BD59-A6C34878D82A}">
                    <a16:rowId xmlns:a16="http://schemas.microsoft.com/office/drawing/2014/main" val="1352159984"/>
                  </a:ext>
                </a:extLst>
              </a:tr>
              <a:tr h="372479">
                <a:tc>
                  <a:txBody>
                    <a:bodyPr/>
                    <a:lstStyle/>
                    <a:p>
                      <a:r>
                        <a:rPr lang="en-US"/>
                        <a:t>N</a:t>
                      </a:r>
                    </a:p>
                  </a:txBody>
                  <a:tcPr/>
                </a:tc>
                <a:extLst>
                  <a:ext uri="{0D108BD9-81ED-4DB2-BD59-A6C34878D82A}">
                    <a16:rowId xmlns:a16="http://schemas.microsoft.com/office/drawing/2014/main" val="1007706080"/>
                  </a:ext>
                </a:extLst>
              </a:tr>
              <a:tr h="372479">
                <a:tc>
                  <a:txBody>
                    <a:bodyPr/>
                    <a:lstStyle/>
                    <a:p>
                      <a:r>
                        <a:rPr lang="en-US"/>
                        <a:t>N</a:t>
                      </a:r>
                    </a:p>
                  </a:txBody>
                  <a:tcPr/>
                </a:tc>
                <a:extLst>
                  <a:ext uri="{0D108BD9-81ED-4DB2-BD59-A6C34878D82A}">
                    <a16:rowId xmlns:a16="http://schemas.microsoft.com/office/drawing/2014/main" val="1374640645"/>
                  </a:ext>
                </a:extLst>
              </a:tr>
              <a:tr h="372479">
                <a:tc>
                  <a:txBody>
                    <a:bodyPr/>
                    <a:lstStyle/>
                    <a:p>
                      <a:r>
                        <a:rPr lang="en-US"/>
                        <a:t>N</a:t>
                      </a:r>
                    </a:p>
                  </a:txBody>
                  <a:tcPr/>
                </a:tc>
                <a:extLst>
                  <a:ext uri="{0D108BD9-81ED-4DB2-BD59-A6C34878D82A}">
                    <a16:rowId xmlns:a16="http://schemas.microsoft.com/office/drawing/2014/main" val="2915062255"/>
                  </a:ext>
                </a:extLst>
              </a:tr>
              <a:tr h="372479">
                <a:tc>
                  <a:txBody>
                    <a:bodyPr/>
                    <a:lstStyle/>
                    <a:p>
                      <a:r>
                        <a:rPr lang="en-US"/>
                        <a:t>Y</a:t>
                      </a:r>
                    </a:p>
                  </a:txBody>
                  <a:tcPr/>
                </a:tc>
                <a:extLst>
                  <a:ext uri="{0D108BD9-81ED-4DB2-BD59-A6C34878D82A}">
                    <a16:rowId xmlns:a16="http://schemas.microsoft.com/office/drawing/2014/main" val="4063636457"/>
                  </a:ext>
                </a:extLst>
              </a:tr>
              <a:tr h="372479">
                <a:tc>
                  <a:txBody>
                    <a:bodyPr/>
                    <a:lstStyle/>
                    <a:p>
                      <a:r>
                        <a:rPr lang="en-US"/>
                        <a:t>?</a:t>
                      </a:r>
                    </a:p>
                  </a:txBody>
                  <a:tcPr/>
                </a:tc>
                <a:extLst>
                  <a:ext uri="{0D108BD9-81ED-4DB2-BD59-A6C34878D82A}">
                    <a16:rowId xmlns:a16="http://schemas.microsoft.com/office/drawing/2014/main" val="1117721195"/>
                  </a:ext>
                </a:extLst>
              </a:tr>
            </a:tbl>
          </a:graphicData>
        </a:graphic>
      </p:graphicFrame>
    </p:spTree>
    <p:extLst>
      <p:ext uri="{BB962C8B-B14F-4D97-AF65-F5344CB8AC3E}">
        <p14:creationId xmlns:p14="http://schemas.microsoft.com/office/powerpoint/2010/main" val="350845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a:t>CHẨN ĐOÁN</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t>AUB-I; -M?</a:t>
            </a:r>
          </a:p>
          <a:p>
            <a:pPr marL="0" indent="0">
              <a:buNone/>
            </a:pPr>
            <a:endParaRPr lang="en-US"/>
          </a:p>
        </p:txBody>
      </p:sp>
    </p:spTree>
    <p:extLst>
      <p:ext uri="{BB962C8B-B14F-4D97-AF65-F5344CB8AC3E}">
        <p14:creationId xmlns:p14="http://schemas.microsoft.com/office/powerpoint/2010/main" val="1792675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76A-2862-45D4-8EDB-8ABFB03B15DA}"/>
              </a:ext>
            </a:extLst>
          </p:cNvPr>
          <p:cNvSpPr>
            <a:spLocks noGrp="1"/>
          </p:cNvSpPr>
          <p:nvPr>
            <p:ph type="title"/>
          </p:nvPr>
        </p:nvSpPr>
        <p:spPr/>
        <p:txBody>
          <a:bodyPr/>
          <a:lstStyle/>
          <a:p>
            <a:r>
              <a:rPr lang="en-US"/>
              <a:t>2/ Bạn dự kiến các b</a:t>
            </a:r>
            <a:r>
              <a:rPr lang="vi-VN">
                <a:latin typeface="Arial"/>
                <a:cs typeface="Arial"/>
              </a:rPr>
              <a:t>ư</a:t>
            </a:r>
            <a:r>
              <a:rPr lang="en-US"/>
              <a:t>ớc xử trí tiếp theo?</a:t>
            </a:r>
            <a:br>
              <a:rPr lang="en-US">
                <a:cs typeface="Calibri"/>
              </a:rPr>
            </a:br>
            <a:endParaRPr lang="en-US"/>
          </a:p>
        </p:txBody>
      </p:sp>
      <p:sp>
        <p:nvSpPr>
          <p:cNvPr id="3" name="Content Placeholder 2">
            <a:extLst>
              <a:ext uri="{FF2B5EF4-FFF2-40B4-BE49-F238E27FC236}">
                <a16:creationId xmlns:a16="http://schemas.microsoft.com/office/drawing/2014/main" id="{7C3B6318-8D96-48D2-9DC1-56EA1EFE00D1}"/>
              </a:ext>
            </a:extLst>
          </p:cNvPr>
          <p:cNvSpPr>
            <a:spLocks noGrp="1"/>
          </p:cNvSpPr>
          <p:nvPr>
            <p:ph idx="1"/>
          </p:nvPr>
        </p:nvSpPr>
        <p:spPr/>
        <p:txBody>
          <a:bodyPr>
            <a:normAutofit fontScale="92500"/>
          </a:bodyPr>
          <a:lstStyle/>
          <a:p>
            <a:r>
              <a:rPr lang="vi-VN"/>
              <a:t>Làm công thức máu , beta HCG, Pipelle</a:t>
            </a:r>
          </a:p>
          <a:p>
            <a:pPr marL="0" indent="0">
              <a:buNone/>
            </a:pPr>
            <a:r>
              <a:rPr lang="vi-VN" b="1" i="1" u="sng"/>
              <a:t>* Nếu kết quả ra tăng sinh không điển hình</a:t>
            </a:r>
          </a:p>
          <a:p>
            <a:pPr marL="0" indent="0">
              <a:buNone/>
            </a:pPr>
            <a:r>
              <a:rPr lang="vi-VN"/>
              <a:t>Điều trị: </a:t>
            </a:r>
          </a:p>
          <a:p>
            <a:pPr marL="0" indent="0">
              <a:buNone/>
            </a:pPr>
            <a:r>
              <a:rPr lang="vi-VN"/>
              <a:t>_ Ngoại: Tối ưu là cắt tử cung, cắt buồng trứng dự phòng, staging</a:t>
            </a:r>
          </a:p>
          <a:p>
            <a:pPr marL="0" indent="0">
              <a:buNone/>
            </a:pPr>
            <a:r>
              <a:rPr lang="vi-VN"/>
              <a:t>_ Nội: progestin, theo dõi mỗi 3 tháng (chọn MPA </a:t>
            </a:r>
            <a:r>
              <a:rPr lang="en-US">
                <a:sym typeface="Wingdings" panose="05000000000000000000" pitchFamily="2" charset="2"/>
              </a:rPr>
              <a:t> </a:t>
            </a:r>
            <a:r>
              <a:rPr lang="vi-VN"/>
              <a:t>theo khuyến cáo)</a:t>
            </a:r>
          </a:p>
          <a:p>
            <a:pPr marL="0" indent="0">
              <a:buNone/>
            </a:pPr>
            <a:r>
              <a:rPr lang="vi-VN"/>
              <a:t>_ Tìm hiểu nguyện vọng bệnh nhân</a:t>
            </a:r>
            <a:r>
              <a:rPr lang="en-US"/>
              <a:t> </a:t>
            </a:r>
            <a:r>
              <a:rPr lang="en-US">
                <a:sym typeface="Wingdings" panose="05000000000000000000" pitchFamily="2" charset="2"/>
              </a:rPr>
              <a:t> </a:t>
            </a:r>
            <a:r>
              <a:rPr lang="vi-VN"/>
              <a:t>lựa chọn nội hay ngoại khoa</a:t>
            </a:r>
          </a:p>
          <a:p>
            <a:pPr marL="0" indent="0">
              <a:buNone/>
            </a:pPr>
            <a:r>
              <a:rPr lang="vi-VN"/>
              <a:t>* </a:t>
            </a:r>
            <a:r>
              <a:rPr lang="vi-VN" b="1" i="1" u="sng"/>
              <a:t>Nếu kết quả là tăng sinh điển hình </a:t>
            </a:r>
            <a:r>
              <a:rPr lang="vi-VN"/>
              <a:t>thì điêu trị với progestin, theo dõi bằng </a:t>
            </a:r>
            <a:r>
              <a:rPr lang="en-US"/>
              <a:t>Nạo sinh thiết từng phần</a:t>
            </a:r>
            <a:endParaRPr lang="vi-VN"/>
          </a:p>
          <a:p>
            <a:endParaRPr lang="en-US"/>
          </a:p>
        </p:txBody>
      </p:sp>
    </p:spTree>
    <p:extLst>
      <p:ext uri="{BB962C8B-B14F-4D97-AF65-F5344CB8AC3E}">
        <p14:creationId xmlns:p14="http://schemas.microsoft.com/office/powerpoint/2010/main" val="32887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71C2-8115-4825-A82B-2ACDA53C01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9C1DBC-D05A-48D9-AA58-86E59A78A574}"/>
              </a:ext>
            </a:extLst>
          </p:cNvPr>
          <p:cNvSpPr>
            <a:spLocks noGrp="1"/>
          </p:cNvSpPr>
          <p:nvPr>
            <p:ph idx="1"/>
          </p:nvPr>
        </p:nvSpPr>
        <p:spPr/>
        <p:txBody>
          <a:bodyPr/>
          <a:lstStyle/>
          <a:p>
            <a:r>
              <a:rPr lang="en-US" err="1"/>
              <a:t>Xử</a:t>
            </a:r>
            <a:r>
              <a:rPr lang="en-US"/>
              <a:t> </a:t>
            </a:r>
            <a:r>
              <a:rPr lang="en-US" err="1"/>
              <a:t>trí</a:t>
            </a:r>
            <a:r>
              <a:rPr lang="en-US"/>
              <a:t> : </a:t>
            </a:r>
            <a:r>
              <a:rPr lang="en-US" err="1"/>
              <a:t>tình</a:t>
            </a:r>
            <a:r>
              <a:rPr lang="en-US"/>
              <a:t> </a:t>
            </a:r>
            <a:r>
              <a:rPr lang="en-US" err="1"/>
              <a:t>trạng</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r>
              <a:rPr lang="en-US"/>
              <a:t> </a:t>
            </a:r>
            <a:r>
              <a:rPr lang="en-US" err="1"/>
              <a:t>được</a:t>
            </a:r>
            <a:r>
              <a:rPr lang="en-US"/>
              <a:t> </a:t>
            </a:r>
            <a:r>
              <a:rPr lang="en-US" err="1"/>
              <a:t>nghĩ</a:t>
            </a:r>
            <a:r>
              <a:rPr lang="en-US"/>
              <a:t> </a:t>
            </a:r>
            <a:r>
              <a:rPr lang="en-US" b="1" u="sng"/>
              <a:t>do </a:t>
            </a:r>
            <a:r>
              <a:rPr lang="en-US" b="1" u="sng" err="1"/>
              <a:t>sụt</a:t>
            </a:r>
            <a:r>
              <a:rPr lang="en-US" b="1" u="sng"/>
              <a:t> </a:t>
            </a:r>
            <a:r>
              <a:rPr lang="en-US" b="1" u="sng" err="1"/>
              <a:t>giảm</a:t>
            </a:r>
            <a:r>
              <a:rPr lang="en-US" b="1" u="sng"/>
              <a:t> </a:t>
            </a:r>
            <a:r>
              <a:rPr lang="en-US" b="1" u="sng" err="1"/>
              <a:t>nội</a:t>
            </a:r>
            <a:r>
              <a:rPr lang="en-US" b="1" u="sng"/>
              <a:t> </a:t>
            </a:r>
            <a:r>
              <a:rPr lang="en-US" b="1" u="sng" err="1"/>
              <a:t>tiết</a:t>
            </a:r>
            <a:r>
              <a:rPr lang="en-US" b="1" u="sng"/>
              <a:t> </a:t>
            </a:r>
            <a:r>
              <a:rPr lang="en-US" b="1" u="sng" err="1"/>
              <a:t>trong</a:t>
            </a:r>
            <a:r>
              <a:rPr lang="en-US" b="1" u="sng"/>
              <a:t> que </a:t>
            </a:r>
            <a:r>
              <a:rPr lang="en-US" b="1" u="sng" err="1"/>
              <a:t>cấy</a:t>
            </a:r>
            <a:r>
              <a:rPr lang="en-US" b="1" u="sng"/>
              <a:t> </a:t>
            </a:r>
            <a:r>
              <a:rPr lang="en-US" err="1"/>
              <a:t>nên</a:t>
            </a:r>
            <a:r>
              <a:rPr lang="en-US"/>
              <a:t> </a:t>
            </a:r>
            <a:r>
              <a:rPr lang="en-US" err="1"/>
              <a:t>được</a:t>
            </a:r>
            <a:r>
              <a:rPr lang="en-US"/>
              <a:t> </a:t>
            </a:r>
            <a:r>
              <a:rPr lang="en-US" err="1"/>
              <a:t>sử</a:t>
            </a:r>
            <a:r>
              <a:rPr lang="en-US"/>
              <a:t> </a:t>
            </a:r>
            <a:r>
              <a:rPr lang="en-US" err="1"/>
              <a:t>dụng</a:t>
            </a:r>
            <a:r>
              <a:rPr lang="en-US"/>
              <a:t> Orgametril ( lynesterol) 2 </a:t>
            </a:r>
            <a:r>
              <a:rPr lang="en-US" err="1"/>
              <a:t>viên</a:t>
            </a:r>
            <a:r>
              <a:rPr lang="en-US"/>
              <a:t> </a:t>
            </a:r>
            <a:r>
              <a:rPr lang="en-US" err="1"/>
              <a:t>từng</a:t>
            </a:r>
            <a:r>
              <a:rPr lang="en-US"/>
              <a:t> </a:t>
            </a:r>
            <a:r>
              <a:rPr lang="en-US" err="1"/>
              <a:t>đợt</a:t>
            </a:r>
            <a:r>
              <a:rPr lang="en-US"/>
              <a:t> N5-N25 </a:t>
            </a:r>
            <a:r>
              <a:rPr lang="en-US" err="1"/>
              <a:t>của</a:t>
            </a:r>
            <a:r>
              <a:rPr lang="en-US"/>
              <a:t> chu </a:t>
            </a:r>
            <a:r>
              <a:rPr lang="en-US" err="1"/>
              <a:t>kỳ</a:t>
            </a:r>
            <a:r>
              <a:rPr lang="en-US"/>
              <a:t>. Sau 3 chu </a:t>
            </a:r>
            <a:r>
              <a:rPr lang="en-US" err="1"/>
              <a:t>kỳ</a:t>
            </a:r>
            <a:r>
              <a:rPr lang="en-US"/>
              <a:t>, Bn </a:t>
            </a:r>
            <a:r>
              <a:rPr lang="en-US" err="1"/>
              <a:t>được</a:t>
            </a:r>
            <a:r>
              <a:rPr lang="en-US"/>
              <a:t> </a:t>
            </a:r>
            <a:r>
              <a:rPr lang="en-US" err="1"/>
              <a:t>tái</a:t>
            </a:r>
            <a:r>
              <a:rPr lang="en-US"/>
              <a:t> </a:t>
            </a:r>
            <a:r>
              <a:rPr lang="en-US" err="1"/>
              <a:t>khám</a:t>
            </a:r>
            <a:r>
              <a:rPr lang="en-US"/>
              <a:t> </a:t>
            </a:r>
            <a:r>
              <a:rPr lang="en-US" err="1"/>
              <a:t>và</a:t>
            </a:r>
            <a:r>
              <a:rPr lang="en-US"/>
              <a:t> </a:t>
            </a:r>
            <a:r>
              <a:rPr lang="en-US" err="1"/>
              <a:t>kết</a:t>
            </a:r>
            <a:r>
              <a:rPr lang="en-US"/>
              <a:t> </a:t>
            </a:r>
            <a:r>
              <a:rPr lang="en-US" err="1"/>
              <a:t>quả</a:t>
            </a:r>
            <a:r>
              <a:rPr lang="en-US"/>
              <a:t> </a:t>
            </a:r>
            <a:r>
              <a:rPr lang="en-US" err="1"/>
              <a:t>siêu</a:t>
            </a:r>
            <a:r>
              <a:rPr lang="en-US"/>
              <a:t> </a:t>
            </a:r>
            <a:r>
              <a:rPr lang="en-US" err="1"/>
              <a:t>âm</a:t>
            </a:r>
            <a:r>
              <a:rPr lang="en-US"/>
              <a:t> </a:t>
            </a:r>
            <a:r>
              <a:rPr lang="en-US" err="1"/>
              <a:t>kiểm</a:t>
            </a:r>
            <a:r>
              <a:rPr lang="en-US"/>
              <a:t> </a:t>
            </a:r>
            <a:r>
              <a:rPr lang="en-US" err="1"/>
              <a:t>tra</a:t>
            </a:r>
            <a:r>
              <a:rPr lang="en-US"/>
              <a:t> </a:t>
            </a:r>
            <a:r>
              <a:rPr lang="en-US" err="1"/>
              <a:t>tương</a:t>
            </a:r>
            <a:r>
              <a:rPr lang="en-US"/>
              <a:t> </a:t>
            </a:r>
            <a:r>
              <a:rPr lang="en-US" err="1"/>
              <a:t>tự</a:t>
            </a:r>
            <a:r>
              <a:rPr lang="en-US"/>
              <a:t> </a:t>
            </a:r>
            <a:r>
              <a:rPr lang="en-US" err="1"/>
              <a:t>với</a:t>
            </a:r>
            <a:r>
              <a:rPr lang="en-US"/>
              <a:t> NMTC 8-10 mm, BN </a:t>
            </a:r>
            <a:r>
              <a:rPr lang="en-US" err="1"/>
              <a:t>xin</a:t>
            </a:r>
            <a:r>
              <a:rPr lang="en-US"/>
              <a:t> </a:t>
            </a:r>
            <a:r>
              <a:rPr lang="en-US" err="1"/>
              <a:t>được</a:t>
            </a:r>
            <a:r>
              <a:rPr lang="en-US"/>
              <a:t> </a:t>
            </a:r>
            <a:r>
              <a:rPr lang="en-US" err="1"/>
              <a:t>nạo</a:t>
            </a:r>
            <a:r>
              <a:rPr lang="en-US"/>
              <a:t> </a:t>
            </a:r>
            <a:r>
              <a:rPr lang="en-US" err="1"/>
              <a:t>sinh</a:t>
            </a:r>
            <a:r>
              <a:rPr lang="en-US"/>
              <a:t> </a:t>
            </a:r>
            <a:r>
              <a:rPr lang="en-US" err="1"/>
              <a:t>thiết</a:t>
            </a:r>
            <a:r>
              <a:rPr lang="en-US"/>
              <a:t> BTC </a:t>
            </a:r>
            <a:r>
              <a:rPr lang="en-US" err="1"/>
              <a:t>và</a:t>
            </a:r>
            <a:r>
              <a:rPr lang="en-US"/>
              <a:t> </a:t>
            </a:r>
            <a:r>
              <a:rPr lang="en-US" err="1"/>
              <a:t>kết</a:t>
            </a:r>
            <a:r>
              <a:rPr lang="en-US"/>
              <a:t> </a:t>
            </a:r>
            <a:r>
              <a:rPr lang="en-US" err="1"/>
              <a:t>quả</a:t>
            </a:r>
            <a:r>
              <a:rPr lang="en-US"/>
              <a:t> : </a:t>
            </a:r>
            <a:r>
              <a:rPr lang="en-US" b="1" err="1">
                <a:solidFill>
                  <a:srgbClr val="FF0000"/>
                </a:solidFill>
              </a:rPr>
              <a:t>tăng</a:t>
            </a:r>
            <a:r>
              <a:rPr lang="en-US" b="1">
                <a:solidFill>
                  <a:srgbClr val="FF0000"/>
                </a:solidFill>
              </a:rPr>
              <a:t> </a:t>
            </a:r>
            <a:r>
              <a:rPr lang="en-US" b="1" err="1">
                <a:solidFill>
                  <a:srgbClr val="FF0000"/>
                </a:solidFill>
              </a:rPr>
              <a:t>sinh</a:t>
            </a:r>
            <a:r>
              <a:rPr lang="en-US" b="1">
                <a:solidFill>
                  <a:srgbClr val="FF0000"/>
                </a:solidFill>
              </a:rPr>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r>
              <a:rPr lang="en-US" b="1" err="1">
                <a:solidFill>
                  <a:srgbClr val="FF0000"/>
                </a:solidFill>
              </a:rPr>
              <a:t>có</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không</a:t>
            </a:r>
            <a:r>
              <a:rPr lang="en-US" b="1">
                <a:solidFill>
                  <a:srgbClr val="FF0000"/>
                </a:solidFill>
              </a:rPr>
              <a:t> </a:t>
            </a:r>
            <a:r>
              <a:rPr lang="en-US" b="1" err="1">
                <a:solidFill>
                  <a:srgbClr val="FF0000"/>
                </a:solidFill>
              </a:rPr>
              <a:t>điển</a:t>
            </a:r>
            <a:r>
              <a:rPr lang="en-US" b="1">
                <a:solidFill>
                  <a:srgbClr val="FF0000"/>
                </a:solidFill>
              </a:rPr>
              <a:t> </a:t>
            </a:r>
            <a:r>
              <a:rPr lang="en-US" b="1" err="1">
                <a:solidFill>
                  <a:srgbClr val="FF0000"/>
                </a:solidFill>
              </a:rPr>
              <a:t>hình</a:t>
            </a:r>
            <a:endParaRPr lang="en-US" b="1">
              <a:solidFill>
                <a:srgbClr val="FF0000"/>
              </a:solidFill>
            </a:endParaRPr>
          </a:p>
          <a:p>
            <a:r>
              <a:rPr lang="en-US"/>
              <a:t>BN </a:t>
            </a:r>
            <a:r>
              <a:rPr lang="en-US" err="1"/>
              <a:t>được</a:t>
            </a:r>
            <a:r>
              <a:rPr lang="en-US"/>
              <a:t> </a:t>
            </a:r>
            <a:r>
              <a:rPr lang="en-US" err="1"/>
              <a:t>tư</a:t>
            </a:r>
            <a:r>
              <a:rPr lang="en-US"/>
              <a:t> </a:t>
            </a:r>
            <a:r>
              <a:rPr lang="en-US" err="1"/>
              <a:t>vấn</a:t>
            </a:r>
            <a:r>
              <a:rPr lang="en-US"/>
              <a:t> </a:t>
            </a:r>
            <a:r>
              <a:rPr lang="en-US" err="1"/>
              <a:t>chọn</a:t>
            </a:r>
            <a:r>
              <a:rPr lang="en-US"/>
              <a:t> </a:t>
            </a:r>
            <a:r>
              <a:rPr lang="en-US" err="1"/>
              <a:t>lựa</a:t>
            </a:r>
            <a:r>
              <a:rPr lang="en-US"/>
              <a:t> </a:t>
            </a:r>
            <a:r>
              <a:rPr lang="en-US" err="1"/>
              <a:t>điều</a:t>
            </a:r>
            <a:r>
              <a:rPr lang="en-US"/>
              <a:t> </a:t>
            </a:r>
            <a:r>
              <a:rPr lang="en-US" err="1"/>
              <a:t>trị</a:t>
            </a:r>
            <a:r>
              <a:rPr lang="en-US"/>
              <a:t> </a:t>
            </a:r>
            <a:r>
              <a:rPr lang="en-US" err="1"/>
              <a:t>nội</a:t>
            </a:r>
            <a:r>
              <a:rPr lang="en-US"/>
              <a:t> khoa </a:t>
            </a:r>
            <a:r>
              <a:rPr lang="en-US" err="1"/>
              <a:t>hoặc</a:t>
            </a:r>
            <a:r>
              <a:rPr lang="en-US"/>
              <a:t> </a:t>
            </a:r>
            <a:r>
              <a:rPr lang="en-US" err="1"/>
              <a:t>mổ</a:t>
            </a:r>
            <a:r>
              <a:rPr lang="en-US"/>
              <a:t> </a:t>
            </a:r>
            <a:r>
              <a:rPr lang="en-US" err="1"/>
              <a:t>cắt</a:t>
            </a:r>
            <a:r>
              <a:rPr lang="en-US"/>
              <a:t> </a:t>
            </a:r>
            <a:r>
              <a:rPr lang="en-US" err="1"/>
              <a:t>tử</a:t>
            </a:r>
            <a:r>
              <a:rPr lang="en-US"/>
              <a:t> </a:t>
            </a:r>
            <a:r>
              <a:rPr lang="en-US" err="1"/>
              <a:t>cung</a:t>
            </a:r>
            <a:endParaRPr lang="en-US"/>
          </a:p>
          <a:p>
            <a:r>
              <a:rPr lang="en-US">
                <a:sym typeface="Wingdings" panose="05000000000000000000" pitchFamily="2" charset="2"/>
              </a:rPr>
              <a:t> </a:t>
            </a:r>
            <a:r>
              <a:rPr lang="en-US" err="1">
                <a:sym typeface="Wingdings" panose="05000000000000000000" pitchFamily="2" charset="2"/>
              </a:rPr>
              <a:t>Bn</a:t>
            </a:r>
            <a:r>
              <a:rPr lang="en-US">
                <a:sym typeface="Wingdings" panose="05000000000000000000" pitchFamily="2" charset="2"/>
              </a:rPr>
              <a:t> </a:t>
            </a:r>
            <a:r>
              <a:rPr lang="en-US" err="1">
                <a:sym typeface="Wingdings" panose="05000000000000000000" pitchFamily="2" charset="2"/>
              </a:rPr>
              <a:t>lựa</a:t>
            </a:r>
            <a:r>
              <a:rPr lang="en-US">
                <a:sym typeface="Wingdings" panose="05000000000000000000" pitchFamily="2" charset="2"/>
              </a:rPr>
              <a:t> </a:t>
            </a:r>
            <a:r>
              <a:rPr lang="en-US" err="1">
                <a:sym typeface="Wingdings" panose="05000000000000000000" pitchFamily="2" charset="2"/>
              </a:rPr>
              <a:t>chọn</a:t>
            </a:r>
            <a:r>
              <a:rPr lang="en-US">
                <a:sym typeface="Wingdings" panose="05000000000000000000" pitchFamily="2" charset="2"/>
              </a:rPr>
              <a:t> </a:t>
            </a:r>
            <a:r>
              <a:rPr lang="en-US" err="1">
                <a:sym typeface="Wingdings" panose="05000000000000000000" pitchFamily="2" charset="2"/>
              </a:rPr>
              <a:t>cắt</a:t>
            </a:r>
            <a:r>
              <a:rPr lang="en-US">
                <a:sym typeface="Wingdings" panose="05000000000000000000" pitchFamily="2" charset="2"/>
              </a:rPr>
              <a:t> </a:t>
            </a:r>
            <a:r>
              <a:rPr lang="en-US" err="1">
                <a:sym typeface="Wingdings" panose="05000000000000000000" pitchFamily="2" charset="2"/>
              </a:rPr>
              <a:t>tử</a:t>
            </a:r>
            <a:r>
              <a:rPr lang="en-US">
                <a:sym typeface="Wingdings" panose="05000000000000000000" pitchFamily="2" charset="2"/>
              </a:rPr>
              <a:t> </a:t>
            </a:r>
            <a:r>
              <a:rPr lang="en-US" err="1">
                <a:sym typeface="Wingdings" panose="05000000000000000000" pitchFamily="2" charset="2"/>
              </a:rPr>
              <a:t>cung</a:t>
            </a:r>
            <a:endParaRPr lang="en-US"/>
          </a:p>
          <a:p>
            <a:r>
              <a:rPr lang="en-US" err="1"/>
              <a:t>Kết</a:t>
            </a:r>
            <a:r>
              <a:rPr lang="en-US"/>
              <a:t> </a:t>
            </a:r>
            <a:r>
              <a:rPr lang="en-US" err="1"/>
              <a:t>quả</a:t>
            </a:r>
            <a:r>
              <a:rPr lang="en-US"/>
              <a:t> GBPL </a:t>
            </a:r>
            <a:r>
              <a:rPr lang="en-US" b="1" i="1" u="sng" err="1"/>
              <a:t>cắt</a:t>
            </a:r>
            <a:r>
              <a:rPr lang="en-US" b="1" i="1" u="sng"/>
              <a:t> </a:t>
            </a:r>
            <a:r>
              <a:rPr lang="en-US" b="1" i="1" u="sng" err="1"/>
              <a:t>tử</a:t>
            </a:r>
            <a:r>
              <a:rPr lang="en-US" b="1" i="1" u="sng"/>
              <a:t> </a:t>
            </a:r>
            <a:r>
              <a:rPr lang="en-US" b="1" i="1" u="sng" err="1"/>
              <a:t>cung</a:t>
            </a:r>
            <a:r>
              <a:rPr lang="en-US" b="1" i="1" u="sng"/>
              <a:t> </a:t>
            </a:r>
            <a:r>
              <a:rPr lang="en-US" err="1"/>
              <a:t>nội</a:t>
            </a:r>
            <a:r>
              <a:rPr lang="en-US"/>
              <a:t> </a:t>
            </a:r>
            <a:r>
              <a:rPr lang="en-US" err="1"/>
              <a:t>soi</a:t>
            </a:r>
            <a:r>
              <a:rPr lang="en-US" b="1">
                <a:solidFill>
                  <a:srgbClr val="FF0000"/>
                </a:solidFill>
              </a:rPr>
              <a:t>: </a:t>
            </a:r>
            <a:r>
              <a:rPr lang="en-US" b="1" err="1">
                <a:solidFill>
                  <a:srgbClr val="FF0000"/>
                </a:solidFill>
              </a:rPr>
              <a:t>ung</a:t>
            </a:r>
            <a:r>
              <a:rPr lang="en-US" b="1">
                <a:solidFill>
                  <a:srgbClr val="FF0000"/>
                </a:solidFill>
              </a:rPr>
              <a:t> </a:t>
            </a:r>
            <a:r>
              <a:rPr lang="en-US" b="1" err="1">
                <a:solidFill>
                  <a:srgbClr val="FF0000"/>
                </a:solidFill>
              </a:rPr>
              <a:t>thư</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tuyến</a:t>
            </a:r>
            <a:r>
              <a:rPr lang="en-US" b="1">
                <a:solidFill>
                  <a:srgbClr val="FF0000"/>
                </a:solidFill>
              </a:rPr>
              <a:t> Grade 1, </a:t>
            </a:r>
            <a:r>
              <a:rPr lang="en-US" b="1" err="1">
                <a:solidFill>
                  <a:srgbClr val="FF0000"/>
                </a:solidFill>
              </a:rPr>
              <a:t>mức</a:t>
            </a:r>
            <a:r>
              <a:rPr lang="en-US" b="1">
                <a:solidFill>
                  <a:srgbClr val="FF0000"/>
                </a:solidFill>
              </a:rPr>
              <a:t> </a:t>
            </a:r>
            <a:r>
              <a:rPr lang="en-US" b="1" err="1">
                <a:solidFill>
                  <a:srgbClr val="FF0000"/>
                </a:solidFill>
              </a:rPr>
              <a:t>xâm</a:t>
            </a:r>
            <a:r>
              <a:rPr lang="en-US" b="1">
                <a:solidFill>
                  <a:srgbClr val="FF0000"/>
                </a:solidFill>
              </a:rPr>
              <a:t> </a:t>
            </a:r>
            <a:r>
              <a:rPr lang="en-US" b="1" err="1">
                <a:solidFill>
                  <a:srgbClr val="FF0000"/>
                </a:solidFill>
              </a:rPr>
              <a:t>lấn</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&lt; ½ </a:t>
            </a:r>
            <a:r>
              <a:rPr lang="en-US" b="1" err="1">
                <a:solidFill>
                  <a:srgbClr val="FF0000"/>
                </a:solidFill>
              </a:rPr>
              <a:t>bề</a:t>
            </a:r>
            <a:r>
              <a:rPr lang="en-US" b="1">
                <a:solidFill>
                  <a:srgbClr val="FF0000"/>
                </a:solidFill>
              </a:rPr>
              <a:t> </a:t>
            </a:r>
            <a:r>
              <a:rPr lang="en-US" b="1" err="1">
                <a:solidFill>
                  <a:srgbClr val="FF0000"/>
                </a:solidFill>
              </a:rPr>
              <a:t>dày</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p>
          <a:p>
            <a:pPr marL="0" indent="0">
              <a:buNone/>
            </a:pPr>
            <a:endParaRPr lang="en-US"/>
          </a:p>
        </p:txBody>
      </p:sp>
    </p:spTree>
    <p:extLst>
      <p:ext uri="{BB962C8B-B14F-4D97-AF65-F5344CB8AC3E}">
        <p14:creationId xmlns:p14="http://schemas.microsoft.com/office/powerpoint/2010/main" val="1440019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DD1-B688-4FA9-8202-55AD8540A24A}"/>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a:t>
            </a:r>
          </a:p>
        </p:txBody>
      </p:sp>
      <p:sp>
        <p:nvSpPr>
          <p:cNvPr id="3" name="Content Placeholder 2">
            <a:extLst>
              <a:ext uri="{FF2B5EF4-FFF2-40B4-BE49-F238E27FC236}">
                <a16:creationId xmlns:a16="http://schemas.microsoft.com/office/drawing/2014/main" id="{8A1F21FB-9B9F-427F-9C19-54680CD2E41B}"/>
              </a:ext>
            </a:extLst>
          </p:cNvPr>
          <p:cNvSpPr>
            <a:spLocks noGrp="1"/>
          </p:cNvSpPr>
          <p:nvPr>
            <p:ph idx="1"/>
          </p:nvPr>
        </p:nvSpPr>
        <p:spPr/>
        <p:txBody>
          <a:bodyPr/>
          <a:lstStyle/>
          <a:p>
            <a:pPr marL="514350" indent="-514350">
              <a:buAutoNum type="arabicPeriod"/>
            </a:pPr>
            <a:r>
              <a:rPr lang="en-US" err="1"/>
              <a:t>Xử</a:t>
            </a:r>
            <a:r>
              <a:rPr lang="en-US"/>
              <a:t> </a:t>
            </a:r>
            <a:r>
              <a:rPr lang="en-US" err="1"/>
              <a:t>trí</a:t>
            </a:r>
            <a:r>
              <a:rPr lang="en-US"/>
              <a:t> </a:t>
            </a:r>
            <a:r>
              <a:rPr lang="en-US" err="1"/>
              <a:t>trong</a:t>
            </a:r>
            <a:r>
              <a:rPr lang="en-US"/>
              <a:t> tr</a:t>
            </a:r>
            <a:r>
              <a:rPr lang="vi-VN"/>
              <a:t>ư</a:t>
            </a:r>
            <a:r>
              <a:rPr lang="en-US" err="1"/>
              <a:t>ờng</a:t>
            </a:r>
            <a:r>
              <a:rPr lang="en-US"/>
              <a:t> </a:t>
            </a:r>
            <a:r>
              <a:rPr lang="en-US" err="1"/>
              <a:t>hợp</a:t>
            </a:r>
            <a:r>
              <a:rPr lang="en-US"/>
              <a:t> 3 </a:t>
            </a:r>
            <a:r>
              <a:rPr lang="en-US" err="1"/>
              <a:t>đã</a:t>
            </a:r>
            <a:r>
              <a:rPr lang="en-US"/>
              <a:t> </a:t>
            </a:r>
            <a:r>
              <a:rPr lang="en-US" err="1"/>
              <a:t>có</a:t>
            </a:r>
            <a:r>
              <a:rPr lang="en-US"/>
              <a:t> </a:t>
            </a:r>
            <a:r>
              <a:rPr lang="en-US" err="1"/>
              <a:t>sai</a:t>
            </a:r>
            <a:r>
              <a:rPr lang="en-US"/>
              <a:t> </a:t>
            </a:r>
            <a:r>
              <a:rPr lang="en-US" err="1"/>
              <a:t>lầm</a:t>
            </a:r>
            <a:r>
              <a:rPr lang="en-US"/>
              <a:t> hay </a:t>
            </a:r>
            <a:r>
              <a:rPr lang="en-US" err="1"/>
              <a:t>không</a:t>
            </a:r>
            <a:r>
              <a:rPr lang="en-US"/>
              <a:t>? </a:t>
            </a:r>
            <a:r>
              <a:rPr lang="en-US" err="1"/>
              <a:t>Nếu</a:t>
            </a:r>
            <a:r>
              <a:rPr lang="en-US"/>
              <a:t> </a:t>
            </a:r>
            <a:r>
              <a:rPr lang="en-US" err="1"/>
              <a:t>có</a:t>
            </a:r>
            <a:r>
              <a:rPr lang="en-US"/>
              <a:t> </a:t>
            </a:r>
            <a:r>
              <a:rPr lang="en-US" err="1"/>
              <a:t>thì</a:t>
            </a:r>
            <a:r>
              <a:rPr lang="en-US"/>
              <a:t> </a:t>
            </a:r>
            <a:r>
              <a:rPr lang="en-US" err="1"/>
              <a:t>tại</a:t>
            </a:r>
            <a:r>
              <a:rPr lang="en-US"/>
              <a:t> </a:t>
            </a:r>
            <a:r>
              <a:rPr lang="en-US" err="1"/>
              <a:t>sao</a:t>
            </a:r>
            <a:r>
              <a:rPr lang="en-US"/>
              <a:t>? </a:t>
            </a:r>
            <a:r>
              <a:rPr lang="en-US" err="1"/>
              <a:t>Và</a:t>
            </a:r>
            <a:r>
              <a:rPr lang="en-US"/>
              <a:t> </a:t>
            </a:r>
            <a:r>
              <a:rPr lang="en-US" err="1"/>
              <a:t>nếu</a:t>
            </a:r>
            <a:r>
              <a:rPr lang="en-US"/>
              <a:t> </a:t>
            </a:r>
            <a:r>
              <a:rPr lang="en-US" err="1"/>
              <a:t>không</a:t>
            </a:r>
            <a:r>
              <a:rPr lang="en-US"/>
              <a:t> </a:t>
            </a:r>
            <a:r>
              <a:rPr lang="en-US" err="1"/>
              <a:t>thì</a:t>
            </a:r>
            <a:r>
              <a:rPr lang="en-US"/>
              <a:t> </a:t>
            </a:r>
            <a:r>
              <a:rPr lang="en-US" err="1"/>
              <a:t>tại</a:t>
            </a:r>
            <a:r>
              <a:rPr lang="en-US"/>
              <a:t> </a:t>
            </a:r>
            <a:r>
              <a:rPr lang="en-US" err="1"/>
              <a:t>sao</a:t>
            </a:r>
            <a:r>
              <a:rPr lang="en-US"/>
              <a:t>?</a:t>
            </a:r>
          </a:p>
          <a:p>
            <a:pPr marL="514350" indent="-514350">
              <a:buAutoNum type="arabicPeriod"/>
            </a:pPr>
            <a:r>
              <a:rPr lang="en-US" err="1"/>
              <a:t>Bạn</a:t>
            </a:r>
            <a:r>
              <a:rPr lang="en-US"/>
              <a:t> </a:t>
            </a:r>
            <a:r>
              <a:rPr lang="en-US" err="1"/>
              <a:t>hãy</a:t>
            </a:r>
            <a:r>
              <a:rPr lang="en-US"/>
              <a:t> </a:t>
            </a:r>
            <a:r>
              <a:rPr lang="en-US" err="1"/>
              <a:t>dự</a:t>
            </a:r>
            <a:r>
              <a:rPr lang="en-US"/>
              <a:t> </a:t>
            </a:r>
            <a:r>
              <a:rPr lang="en-US" err="1"/>
              <a:t>kiến</a:t>
            </a:r>
            <a:r>
              <a:rPr lang="en-US"/>
              <a:t> </a:t>
            </a:r>
            <a:r>
              <a:rPr lang="en-US" err="1"/>
              <a:t>kế</a:t>
            </a:r>
            <a:r>
              <a:rPr lang="en-US"/>
              <a:t> </a:t>
            </a:r>
            <a:r>
              <a:rPr lang="en-US" err="1"/>
              <a:t>hoạch</a:t>
            </a:r>
            <a:r>
              <a:rPr lang="en-US"/>
              <a:t> </a:t>
            </a:r>
            <a:r>
              <a:rPr lang="en-US" err="1"/>
              <a:t>điều</a:t>
            </a:r>
            <a:r>
              <a:rPr lang="en-US"/>
              <a:t> </a:t>
            </a:r>
            <a:r>
              <a:rPr lang="en-US" err="1"/>
              <a:t>trị</a:t>
            </a:r>
            <a:r>
              <a:rPr lang="en-US"/>
              <a:t> </a:t>
            </a:r>
            <a:r>
              <a:rPr lang="en-US" err="1"/>
              <a:t>tiếp</a:t>
            </a:r>
            <a:r>
              <a:rPr lang="en-US"/>
              <a:t> </a:t>
            </a:r>
            <a:r>
              <a:rPr lang="en-US" err="1"/>
              <a:t>theo</a:t>
            </a:r>
            <a:r>
              <a:rPr lang="en-US"/>
              <a:t>?</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178394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1265-8F15-4E5E-AF56-72C0DF38B215}"/>
              </a:ext>
            </a:extLst>
          </p:cNvPr>
          <p:cNvSpPr>
            <a:spLocks noGrp="1"/>
          </p:cNvSpPr>
          <p:nvPr>
            <p:ph type="title"/>
          </p:nvPr>
        </p:nvSpPr>
        <p:spPr/>
        <p:txBody>
          <a:bodyPr/>
          <a:lstStyle/>
          <a:p>
            <a:r>
              <a:rPr lang="en-US"/>
              <a:t>Nhận xét</a:t>
            </a:r>
          </a:p>
        </p:txBody>
      </p:sp>
      <p:sp>
        <p:nvSpPr>
          <p:cNvPr id="3" name="Content Placeholder 2">
            <a:extLst>
              <a:ext uri="{FF2B5EF4-FFF2-40B4-BE49-F238E27FC236}">
                <a16:creationId xmlns:a16="http://schemas.microsoft.com/office/drawing/2014/main" id="{41746A55-51D7-4E38-9252-CE7ECD40D584}"/>
              </a:ext>
            </a:extLst>
          </p:cNvPr>
          <p:cNvSpPr>
            <a:spLocks noGrp="1"/>
          </p:cNvSpPr>
          <p:nvPr>
            <p:ph idx="1"/>
          </p:nvPr>
        </p:nvSpPr>
        <p:spPr/>
        <p:txBody>
          <a:bodyPr>
            <a:normAutofit fontScale="92500" lnSpcReduction="10000"/>
          </a:bodyPr>
          <a:lstStyle/>
          <a:p>
            <a:pPr marL="0" indent="0">
              <a:buNone/>
            </a:pPr>
            <a:r>
              <a:rPr lang="en-US"/>
              <a:t>1/ Cách xử trí sai vì phải loại trừ nguyên nhân ác tính tr</a:t>
            </a:r>
            <a:r>
              <a:rPr lang="vi-VN"/>
              <a:t>ư</a:t>
            </a:r>
            <a:r>
              <a:rPr lang="en-US"/>
              <a:t>ớc bằng Pipelle</a:t>
            </a:r>
          </a:p>
          <a:p>
            <a:pPr marL="0" indent="0">
              <a:buNone/>
            </a:pPr>
            <a:r>
              <a:rPr lang="en-US"/>
              <a:t>2/ </a:t>
            </a:r>
          </a:p>
          <a:p>
            <a:r>
              <a:rPr lang="en-US"/>
              <a:t>Xử trí sau cắt tử cung:</a:t>
            </a:r>
          </a:p>
          <a:p>
            <a:pPr marL="0" lvl="0" indent="0">
              <a:lnSpc>
                <a:spcPct val="100000"/>
              </a:lnSpc>
              <a:spcBef>
                <a:spcPts val="0"/>
              </a:spcBef>
              <a:buNone/>
              <a:defRPr/>
            </a:pPr>
            <a:r>
              <a:rPr lang="en-US"/>
              <a:t>_cắt 2 phần phụ, Staging, CT-Scan hoặc MRI, X-Quang ngực thẳng</a:t>
            </a:r>
          </a:p>
          <a:p>
            <a:pPr marL="0" indent="0">
              <a:buNone/>
            </a:pPr>
            <a:r>
              <a:rPr lang="en-US"/>
              <a:t>_Điều trị hỗ trợ:  </a:t>
            </a:r>
            <a:r>
              <a:rPr lang="vi-VN"/>
              <a:t>tùy giai đoạn sau Staging và các yếu tố tiên lượng xấu (&gt; 60 tuổi, xl mạch máu, kt bướu lớn &gt; 2cm, xam lấn ½ lớp cơ, xâm lấn đền đoạn eo tử cung)</a:t>
            </a:r>
          </a:p>
          <a:p>
            <a:pPr marL="0" indent="0">
              <a:buNone/>
            </a:pPr>
            <a:r>
              <a:rPr lang="en-US"/>
              <a:t>_ Theo dõi: </a:t>
            </a:r>
          </a:p>
          <a:p>
            <a:pPr marL="0" indent="0">
              <a:buNone/>
            </a:pPr>
            <a:r>
              <a:rPr lang="en-US"/>
              <a:t>+ mỗi 3 tháng trong 2 năm đầu, sáu đó mỗi 6 tháng cho đến 5 năm, sau đó tái khám mỗi 6 tháng hoặc 1 năm tùy tr</a:t>
            </a:r>
            <a:r>
              <a:rPr lang="vi-VN"/>
              <a:t>ư</a:t>
            </a:r>
            <a:r>
              <a:rPr lang="en-US"/>
              <a:t>ờng hợp</a:t>
            </a:r>
          </a:p>
          <a:p>
            <a:pPr marL="0" lvl="0" indent="0">
              <a:lnSpc>
                <a:spcPct val="100000"/>
              </a:lnSpc>
              <a:spcBef>
                <a:spcPts val="0"/>
              </a:spcBef>
              <a:buNone/>
              <a:defRPr/>
            </a:pPr>
            <a:r>
              <a:rPr lang="en-US"/>
              <a:t>+ XN: CA125, Siêu âm, CT-Scan hoặc MRI (cân nhắc)</a:t>
            </a:r>
          </a:p>
          <a:p>
            <a:endParaRPr lang="en-US"/>
          </a:p>
        </p:txBody>
      </p:sp>
    </p:spTree>
    <p:extLst>
      <p:ext uri="{BB962C8B-B14F-4D97-AF65-F5344CB8AC3E}">
        <p14:creationId xmlns:p14="http://schemas.microsoft.com/office/powerpoint/2010/main" val="309324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9311" t="18965" r="5517"/>
          <a:stretch/>
        </p:blipFill>
        <p:spPr bwMode="auto">
          <a:xfrm>
            <a:off x="395111" y="1093611"/>
            <a:ext cx="5611508" cy="42711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6096000" y="1107722"/>
            <a:ext cx="5647635" cy="4445000"/>
          </a:xfrm>
          <a:prstGeom prst="rect">
            <a:avLst/>
          </a:prstGeom>
        </p:spPr>
      </p:pic>
    </p:spTree>
    <p:extLst>
      <p:ext uri="{BB962C8B-B14F-4D97-AF65-F5344CB8AC3E}">
        <p14:creationId xmlns:p14="http://schemas.microsoft.com/office/powerpoint/2010/main" val="35905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0BF0ECB-8249-BC41-B8F8-A511E542DC64}"/>
              </a:ext>
            </a:extLst>
          </p:cNvPr>
          <p:cNvSpPr txBox="1">
            <a:spLocks/>
          </p:cNvSpPr>
          <p:nvPr/>
        </p:nvSpPr>
        <p:spPr>
          <a:xfrm>
            <a:off x="1415415" y="1185393"/>
            <a:ext cx="8943975" cy="5328592"/>
          </a:xfrm>
          <a:prstGeom prst="rect">
            <a:avLst/>
          </a:prstGeom>
        </p:spPr>
        <p:txBody>
          <a:bodyPr lIns="76191" tIns="38096" rIns="76191" bIns="38096">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33"/>
          </a:p>
          <a:p>
            <a:endParaRPr lang="en-US" sz="2333"/>
          </a:p>
          <a:p>
            <a:endParaRPr lang="en-US" sz="2333"/>
          </a:p>
          <a:p>
            <a:endParaRPr lang="en-US" sz="2333"/>
          </a:p>
          <a:p>
            <a:endParaRPr lang="en-US" sz="2333"/>
          </a:p>
          <a:p>
            <a:endParaRPr lang="en-US" sz="2333"/>
          </a:p>
          <a:p>
            <a:endParaRPr lang="en-US" sz="2333"/>
          </a:p>
        </p:txBody>
      </p:sp>
      <p:sp>
        <p:nvSpPr>
          <p:cNvPr id="27" name="Content Placeholder 26"/>
          <p:cNvSpPr>
            <a:spLocks noGrp="1"/>
          </p:cNvSpPr>
          <p:nvPr>
            <p:ph idx="1"/>
          </p:nvPr>
        </p:nvSpPr>
        <p:spPr/>
        <p:txBody>
          <a:bodyPr/>
          <a:lstStyle/>
          <a:p>
            <a:r>
              <a:rPr lang="en-US" dirty="0" err="1">
                <a:latin typeface="Calisto MT" panose="02040603050505030304" pitchFamily="18" charset="0"/>
              </a:rPr>
              <a:t>hCG</a:t>
            </a:r>
            <a:r>
              <a:rPr lang="en-US" dirty="0">
                <a:latin typeface="Calisto MT" panose="02040603050505030304" pitchFamily="18" charset="0"/>
              </a:rPr>
              <a:t> quick test: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tính</a:t>
            </a:r>
            <a:endParaRPr lang="en-US" dirty="0">
              <a:latin typeface="Calisto MT" panose="02040603050505030304" pitchFamily="18" charset="0"/>
            </a:endParaRPr>
          </a:p>
          <a:p>
            <a:r>
              <a:rPr lang="en-US" dirty="0" err="1">
                <a:latin typeface="Calisto MT" panose="02040603050505030304" pitchFamily="18" charset="0"/>
              </a:rPr>
              <a:t>Huyết</a:t>
            </a:r>
            <a:r>
              <a:rPr lang="en-US" dirty="0">
                <a:latin typeface="Calisto MT" panose="02040603050505030304" pitchFamily="18" charset="0"/>
              </a:rPr>
              <a:t> </a:t>
            </a:r>
            <a:r>
              <a:rPr lang="en-US" dirty="0" err="1">
                <a:latin typeface="Calisto MT" panose="02040603050505030304" pitchFamily="18" charset="0"/>
              </a:rPr>
              <a:t>đồ</a:t>
            </a:r>
            <a:r>
              <a:rPr lang="en-US" dirty="0">
                <a:latin typeface="Calisto MT" panose="02040603050505030304" pitchFamily="18" charset="0"/>
              </a:rPr>
              <a:t>: </a:t>
            </a:r>
            <a:r>
              <a:rPr lang="en-US" b="1" dirty="0" err="1">
                <a:solidFill>
                  <a:srgbClr val="00B050"/>
                </a:solidFill>
                <a:latin typeface="Calisto MT" panose="02040603050505030304" pitchFamily="18" charset="0"/>
              </a:rPr>
              <a:t>Thiếu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tiểu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trên</a:t>
            </a:r>
            <a:r>
              <a:rPr lang="en-US" b="1" dirty="0">
                <a:solidFill>
                  <a:srgbClr val="00B050"/>
                </a:solidFill>
                <a:latin typeface="Calisto MT" panose="02040603050505030304" pitchFamily="18" charset="0"/>
              </a:rPr>
              <a:t> 20.000,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sự</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của</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non</a:t>
            </a:r>
          </a:p>
          <a:p>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khảo</a:t>
            </a:r>
            <a:r>
              <a:rPr lang="en-US" dirty="0">
                <a:latin typeface="Calisto MT" panose="02040603050505030304" pitchFamily="18" charset="0"/>
              </a:rPr>
              <a:t> </a:t>
            </a:r>
            <a:r>
              <a:rPr lang="en-US" dirty="0" err="1">
                <a:latin typeface="Calisto MT" panose="02040603050505030304" pitchFamily="18" charset="0"/>
              </a:rPr>
              <a:t>sát</a:t>
            </a:r>
            <a:r>
              <a:rPr lang="en-US" dirty="0">
                <a:latin typeface="Calisto MT" panose="02040603050505030304" pitchFamily="18" charset="0"/>
              </a:rPr>
              <a:t> </a:t>
            </a:r>
            <a:r>
              <a:rPr lang="en-US" dirty="0" err="1">
                <a:latin typeface="Calisto MT" panose="02040603050505030304" pitchFamily="18" charset="0"/>
              </a:rPr>
              <a:t>khác</a:t>
            </a:r>
            <a:r>
              <a:rPr lang="en-US" dirty="0">
                <a:latin typeface="Calisto MT" panose="02040603050505030304" pitchFamily="18" charset="0"/>
              </a:rPr>
              <a:t>: </a:t>
            </a:r>
            <a:r>
              <a:rPr lang="en-US" dirty="0" err="1">
                <a:latin typeface="Calisto MT" panose="02040603050505030304" pitchFamily="18" charset="0"/>
              </a:rPr>
              <a:t>chưa</a:t>
            </a:r>
            <a:r>
              <a:rPr lang="en-US" dirty="0">
                <a:latin typeface="Calisto MT" panose="02040603050505030304" pitchFamily="18" charset="0"/>
              </a:rPr>
              <a:t> </a:t>
            </a:r>
            <a:r>
              <a:rPr lang="en-US" dirty="0" err="1">
                <a:latin typeface="Calisto MT" panose="02040603050505030304" pitchFamily="18" charset="0"/>
              </a:rPr>
              <a:t>được</a:t>
            </a:r>
            <a:r>
              <a:rPr lang="en-US" dirty="0">
                <a:latin typeface="Calisto MT" panose="02040603050505030304" pitchFamily="18" charset="0"/>
              </a:rPr>
              <a:t> </a:t>
            </a:r>
            <a:r>
              <a:rPr lang="en-US" dirty="0" err="1">
                <a:latin typeface="Calisto MT" panose="02040603050505030304" pitchFamily="18" charset="0"/>
              </a:rPr>
              <a:t>thực</a:t>
            </a:r>
            <a:r>
              <a:rPr lang="en-US" dirty="0">
                <a:latin typeface="Calisto MT" panose="02040603050505030304" pitchFamily="18" charset="0"/>
              </a:rPr>
              <a:t> </a:t>
            </a:r>
            <a:r>
              <a:rPr lang="en-US" dirty="0" err="1">
                <a:latin typeface="Calisto MT" panose="02040603050505030304" pitchFamily="18" charset="0"/>
              </a:rPr>
              <a:t>hiện</a:t>
            </a:r>
            <a:endParaRPr lang="en-US" dirty="0">
              <a:latin typeface="Calisto MT" panose="02040603050505030304" pitchFamily="18" charset="0"/>
            </a:endParaRPr>
          </a:p>
          <a:p>
            <a:endParaRPr lang="en-US" dirty="0">
              <a:latin typeface="Calisto MT" panose="02040603050505030304" pitchFamily="18" charset="0"/>
            </a:endParaRPr>
          </a:p>
        </p:txBody>
      </p:sp>
    </p:spTree>
    <p:extLst>
      <p:ext uri="{BB962C8B-B14F-4D97-AF65-F5344CB8AC3E}">
        <p14:creationId xmlns:p14="http://schemas.microsoft.com/office/powerpoint/2010/main" val="195594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0" y="443353"/>
            <a:ext cx="5080000" cy="6414647"/>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1212434">
            <a:off x="6999020" y="1199381"/>
            <a:ext cx="2798843" cy="1494769"/>
          </a:xfrm>
          <a:prstGeom prst="rect">
            <a:avLst/>
          </a:prstGeom>
        </p:spPr>
      </p:pic>
      <p:pic>
        <p:nvPicPr>
          <p:cNvPr id="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0020" t="29595" r="18093" b="11832"/>
          <a:stretch/>
        </p:blipFill>
        <p:spPr bwMode="auto">
          <a:xfrm>
            <a:off x="5524501" y="4000500"/>
            <a:ext cx="5032134" cy="2857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nvPr>
        </p:nvGraphicFramePr>
        <p:xfrm>
          <a:off x="825500" y="127000"/>
          <a:ext cx="3810000" cy="2286000"/>
        </p:xfrm>
        <a:graphic>
          <a:graphicData uri="http://schemas.openxmlformats.org/drawingml/2006/table">
            <a:tbl>
              <a:tblPr firstRow="1" bandRow="1">
                <a:tableStyleId>{68D230F3-CF80-4859-8CE7-A43EE81993B5}</a:tableStyleId>
              </a:tblPr>
              <a:tblGrid>
                <a:gridCol w="23812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tblGrid>
              <a:tr h="381000">
                <a:tc gridSpan="2">
                  <a:txBody>
                    <a:bodyPr/>
                    <a:lstStyle/>
                    <a:p>
                      <a:pPr algn="ctr"/>
                      <a:r>
                        <a:rPr lang="en-US" sz="2000" dirty="0">
                          <a:latin typeface="Cambria" panose="02040503050406030204" pitchFamily="18" charset="0"/>
                        </a:rPr>
                        <a:t>SYSTEM 1 (SYMPTOMS)</a:t>
                      </a:r>
                      <a:endParaRPr lang="vi-VN" sz="2000" dirty="0">
                        <a:solidFill>
                          <a:schemeClr val="tx1"/>
                        </a:solidFill>
                        <a:latin typeface="Cambria" panose="02040503050406030204" pitchFamily="18" charset="0"/>
                      </a:endParaRPr>
                    </a:p>
                  </a:txBody>
                  <a:tcPr marL="76200" marR="76200" marT="38100" marB="38100" anchor="ctr"/>
                </a:tc>
                <a:tc hMerge="1">
                  <a:txBody>
                    <a:bodyPr/>
                    <a:lstStyle/>
                    <a:p>
                      <a:endParaRPr lang="vi-VN" dirty="0"/>
                    </a:p>
                  </a:txBody>
                  <a:tcPr/>
                </a:tc>
                <a:extLst>
                  <a:ext uri="{0D108BD9-81ED-4DB2-BD59-A6C34878D82A}">
                    <a16:rowId xmlns:a16="http://schemas.microsoft.com/office/drawing/2014/main" val="10000"/>
                  </a:ext>
                </a:extLst>
              </a:tr>
              <a:tr h="381000">
                <a:tc>
                  <a:txBody>
                    <a:bodyPr/>
                    <a:lstStyle/>
                    <a:p>
                      <a:r>
                        <a:rPr lang="en-US" sz="1500" b="1" dirty="0">
                          <a:latin typeface="Cambria" panose="02040503050406030204" pitchFamily="18" charset="0"/>
                        </a:rPr>
                        <a:t>Cycle</a:t>
                      </a:r>
                      <a:r>
                        <a:rPr lang="en-US" sz="1500" b="1" baseline="0" dirty="0">
                          <a:latin typeface="Cambria" panose="02040503050406030204" pitchFamily="18" charset="0"/>
                        </a:rPr>
                        <a:t> length</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28</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1"/>
                  </a:ext>
                </a:extLst>
              </a:tr>
              <a:tr h="381000">
                <a:tc>
                  <a:txBody>
                    <a:bodyPr/>
                    <a:lstStyle/>
                    <a:p>
                      <a:r>
                        <a:rPr lang="en-US" sz="1500" b="1" dirty="0">
                          <a:latin typeface="Cambria" panose="02040503050406030204" pitchFamily="18" charset="0"/>
                        </a:rPr>
                        <a:t>Regularity</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 2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2"/>
                  </a:ext>
                </a:extLst>
              </a:tr>
              <a:tr h="381000">
                <a:tc>
                  <a:txBody>
                    <a:bodyPr/>
                    <a:lstStyle/>
                    <a:p>
                      <a:r>
                        <a:rPr lang="en-US" sz="1500" b="1" dirty="0">
                          <a:latin typeface="Cambria" panose="02040503050406030204" pitchFamily="18" charset="0"/>
                        </a:rPr>
                        <a:t>Duration</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15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3"/>
                  </a:ext>
                </a:extLst>
              </a:tr>
              <a:tr h="381000">
                <a:tc>
                  <a:txBody>
                    <a:bodyPr/>
                    <a:lstStyle/>
                    <a:p>
                      <a:r>
                        <a:rPr lang="en-US" sz="1500" b="1" dirty="0">
                          <a:latin typeface="Cambria" panose="02040503050406030204" pitchFamily="18" charset="0"/>
                        </a:rPr>
                        <a:t>Volume</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baseline="0" dirty="0">
                          <a:latin typeface="Cambria" panose="02040503050406030204" pitchFamily="18" charset="0"/>
                        </a:rPr>
                        <a:t>Heavy</a:t>
                      </a:r>
                      <a:r>
                        <a:rPr lang="en-US" sz="1500" dirty="0">
                          <a:latin typeface="Cambria" panose="02040503050406030204" pitchFamily="18" charset="0"/>
                        </a:rPr>
                        <a:t> (HMB)</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4"/>
                  </a:ext>
                </a:extLst>
              </a:tr>
              <a:tr h="381000">
                <a:tc>
                  <a:txBody>
                    <a:bodyPr/>
                    <a:lstStyle/>
                    <a:p>
                      <a:r>
                        <a:rPr lang="en-US" sz="1500" b="1" dirty="0" err="1">
                          <a:latin typeface="Cambria" panose="02040503050406030204" pitchFamily="18" charset="0"/>
                        </a:rPr>
                        <a:t>Intermenstrual</a:t>
                      </a:r>
                      <a:r>
                        <a:rPr lang="en-US" sz="1500" b="1" dirty="0">
                          <a:latin typeface="Cambria" panose="02040503050406030204" pitchFamily="18" charset="0"/>
                        </a:rPr>
                        <a:t> Bleeding</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No</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825501" y="2413000"/>
          <a:ext cx="3809999" cy="4343402"/>
        </p:xfrm>
        <a:graphic>
          <a:graphicData uri="http://schemas.openxmlformats.org/drawingml/2006/table">
            <a:tbl>
              <a:tblPr firstRow="1" bandRow="1">
                <a:tableStyleId>{69C7853C-536D-4A76-A0AE-DD22124D55A5}</a:tableStyleId>
              </a:tblPr>
              <a:tblGrid>
                <a:gridCol w="848178">
                  <a:extLst>
                    <a:ext uri="{9D8B030D-6E8A-4147-A177-3AD203B41FA5}">
                      <a16:colId xmlns:a16="http://schemas.microsoft.com/office/drawing/2014/main" val="20000"/>
                    </a:ext>
                  </a:extLst>
                </a:gridCol>
                <a:gridCol w="993322">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952499">
                  <a:extLst>
                    <a:ext uri="{9D8B030D-6E8A-4147-A177-3AD203B41FA5}">
                      <a16:colId xmlns:a16="http://schemas.microsoft.com/office/drawing/2014/main" val="20003"/>
                    </a:ext>
                  </a:extLst>
                </a:gridCol>
              </a:tblGrid>
              <a:tr h="413974">
                <a:tc gridSpan="4">
                  <a:txBody>
                    <a:bodyPr/>
                    <a:lstStyle/>
                    <a:p>
                      <a:pPr algn="ctr"/>
                      <a:r>
                        <a:rPr lang="en-US" sz="2000" dirty="0">
                          <a:solidFill>
                            <a:schemeClr val="tx1"/>
                          </a:solidFill>
                          <a:latin typeface="Cambria" panose="02040503050406030204" pitchFamily="18" charset="0"/>
                        </a:rPr>
                        <a:t>SYSTEM 2 (PALM-COEIN)</a:t>
                      </a:r>
                      <a:endParaRPr lang="vi-VN" sz="2000" dirty="0">
                        <a:solidFill>
                          <a:schemeClr val="tx1"/>
                        </a:solidFill>
                        <a:latin typeface="Cambria" panose="02040503050406030204" pitchFamily="18"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3974">
                <a:tc>
                  <a:txBody>
                    <a:bodyPr/>
                    <a:lstStyle/>
                    <a:p>
                      <a:pPr algn="ctr"/>
                      <a:endParaRPr lang="vi-VN" sz="15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YES</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NO</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0606">
                <a:tc>
                  <a:txBody>
                    <a:bodyPr/>
                    <a:lstStyle/>
                    <a:p>
                      <a:pPr algn="ctr"/>
                      <a:r>
                        <a:rPr lang="en-US" sz="2000" b="1" dirty="0">
                          <a:solidFill>
                            <a:schemeClr val="tx1"/>
                          </a:solidFill>
                          <a:latin typeface="Cambria" panose="02040503050406030204" pitchFamily="18" charset="0"/>
                        </a:rPr>
                        <a:t>P</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0606">
                <a:tc>
                  <a:txBody>
                    <a:bodyPr/>
                    <a:lstStyle/>
                    <a:p>
                      <a:pPr algn="ctr"/>
                      <a:r>
                        <a:rPr lang="en-US" sz="2000" b="1" dirty="0">
                          <a:solidFill>
                            <a:schemeClr val="tx1"/>
                          </a:solidFill>
                          <a:latin typeface="Cambria" panose="02040503050406030204" pitchFamily="18" charset="0"/>
                        </a:rPr>
                        <a:t>A</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0606">
                <a:tc>
                  <a:txBody>
                    <a:bodyPr/>
                    <a:lstStyle/>
                    <a:p>
                      <a:pPr algn="ctr"/>
                      <a:r>
                        <a:rPr lang="en-US" sz="2000" b="1" dirty="0">
                          <a:solidFill>
                            <a:schemeClr val="tx1"/>
                          </a:solidFill>
                          <a:latin typeface="Cambria" panose="02040503050406030204" pitchFamily="18" charset="0"/>
                        </a:rPr>
                        <a:t>L</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606">
                <a:tc>
                  <a:txBody>
                    <a:bodyPr/>
                    <a:lstStyle/>
                    <a:p>
                      <a:pPr algn="ctr"/>
                      <a:r>
                        <a:rPr lang="en-US" sz="2000" b="1" dirty="0">
                          <a:solidFill>
                            <a:schemeClr val="tx1"/>
                          </a:solidFill>
                          <a:latin typeface="Cambria" panose="02040503050406030204" pitchFamily="18" charset="0"/>
                        </a:rPr>
                        <a:t>M</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0606">
                <a:tc>
                  <a:txBody>
                    <a:bodyPr/>
                    <a:lstStyle/>
                    <a:p>
                      <a:pPr algn="ctr"/>
                      <a:r>
                        <a:rPr lang="en-US" sz="2000" b="1" dirty="0">
                          <a:solidFill>
                            <a:srgbClr val="FF0000"/>
                          </a:solidFill>
                          <a:latin typeface="Cambria" panose="02040503050406030204" pitchFamily="18" charset="0"/>
                        </a:rPr>
                        <a:t>C</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390606">
                <a:tc>
                  <a:txBody>
                    <a:bodyPr/>
                    <a:lstStyle/>
                    <a:p>
                      <a:pPr algn="ctr"/>
                      <a:r>
                        <a:rPr lang="en-US" sz="2000" b="1" dirty="0">
                          <a:solidFill>
                            <a:srgbClr val="FF0000"/>
                          </a:solidFill>
                          <a:latin typeface="Cambria" panose="02040503050406030204" pitchFamily="18" charset="0"/>
                        </a:rPr>
                        <a:t>O</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0606">
                <a:tc>
                  <a:txBody>
                    <a:bodyPr/>
                    <a:lstStyle/>
                    <a:p>
                      <a:pPr algn="ctr"/>
                      <a:r>
                        <a:rPr lang="en-US" sz="2000" b="1" dirty="0">
                          <a:solidFill>
                            <a:srgbClr val="FF0000"/>
                          </a:solidFill>
                          <a:latin typeface="Cambria" panose="02040503050406030204" pitchFamily="18" charset="0"/>
                        </a:rPr>
                        <a:t>E</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0606">
                <a:tc>
                  <a:txBody>
                    <a:bodyPr/>
                    <a:lstStyle/>
                    <a:p>
                      <a:pPr algn="ctr"/>
                      <a:r>
                        <a:rPr lang="en-US" sz="2000" b="1" dirty="0">
                          <a:solidFill>
                            <a:srgbClr val="FF0000"/>
                          </a:solidFill>
                          <a:latin typeface="Cambria" panose="02040503050406030204" pitchFamily="18" charset="0"/>
                        </a:rPr>
                        <a:t>I</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90606">
                <a:tc>
                  <a:txBody>
                    <a:bodyPr/>
                    <a:lstStyle/>
                    <a:p>
                      <a:pPr algn="ctr"/>
                      <a:r>
                        <a:rPr lang="en-US" sz="2000" b="1" dirty="0">
                          <a:solidFill>
                            <a:srgbClr val="FF0000"/>
                          </a:solidFill>
                          <a:latin typeface="Cambria" panose="02040503050406030204" pitchFamily="18" charset="0"/>
                        </a:rPr>
                        <a:t>N</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Title 1">
            <a:extLst>
              <a:ext uri="{FF2B5EF4-FFF2-40B4-BE49-F238E27FC236}">
                <a16:creationId xmlns:a16="http://schemas.microsoft.com/office/drawing/2014/main" id="{76B85D95-209B-7441-8D37-0BF2DC5E70F3}"/>
              </a:ext>
            </a:extLst>
          </p:cNvPr>
          <p:cNvSpPr>
            <a:spLocks noGrp="1"/>
          </p:cNvSpPr>
          <p:nvPr>
            <p:ph type="title"/>
          </p:nvPr>
        </p:nvSpPr>
        <p:spPr>
          <a:xfrm>
            <a:off x="5080000" y="-106969"/>
            <a:ext cx="5715000" cy="609600"/>
          </a:xfrm>
        </p:spPr>
        <p:txBody>
          <a:bodyPr>
            <a:normAutofit/>
          </a:bodyPr>
          <a:lstStyle/>
          <a:p>
            <a:r>
              <a:rPr lang="en-US" sz="2000" b="1" dirty="0" err="1">
                <a:latin typeface="Cambria" panose="02040503050406030204" pitchFamily="18" charset="0"/>
                <a:cs typeface="Times New Roman" pitchFamily="18" charset="0"/>
              </a:rPr>
              <a:t>Hệ</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thống</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phân</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loại</a:t>
            </a:r>
            <a:r>
              <a:rPr lang="en-US" sz="2000" b="1" dirty="0">
                <a:latin typeface="Cambria" panose="02040503050406030204" pitchFamily="18" charset="0"/>
                <a:cs typeface="Times New Roman" pitchFamily="18" charset="0"/>
              </a:rPr>
              <a:t> AUB (FIGO 2018)</a:t>
            </a:r>
          </a:p>
        </p:txBody>
      </p:sp>
      <p:grpSp>
        <p:nvGrpSpPr>
          <p:cNvPr id="14" name="Group 13"/>
          <p:cNvGrpSpPr/>
          <p:nvPr/>
        </p:nvGrpSpPr>
        <p:grpSpPr>
          <a:xfrm>
            <a:off x="4635500" y="4127501"/>
            <a:ext cx="3942027" cy="1832639"/>
            <a:chOff x="5105400" y="4953000"/>
            <a:chExt cx="4730432" cy="2199167"/>
          </a:xfrm>
        </p:grpSpPr>
        <p:sp>
          <p:nvSpPr>
            <p:cNvPr id="11" name="Rounded Rectangle 10"/>
            <p:cNvSpPr/>
            <p:nvPr/>
          </p:nvSpPr>
          <p:spPr>
            <a:xfrm>
              <a:off x="5950527" y="4953000"/>
              <a:ext cx="3885305" cy="2199167"/>
            </a:xfrm>
            <a:prstGeom prst="round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r>
                <a:rPr lang="en-US" sz="2000" b="1" dirty="0" err="1">
                  <a:latin typeface="Cambria" panose="02040503050406030204" pitchFamily="18" charset="0"/>
                </a:rPr>
                <a:t>Huyết</a:t>
              </a:r>
              <a:r>
                <a:rPr lang="en-US" sz="2000" b="1" dirty="0">
                  <a:latin typeface="Cambria" panose="02040503050406030204" pitchFamily="18" charset="0"/>
                </a:rPr>
                <a:t> </a:t>
              </a:r>
              <a:r>
                <a:rPr lang="en-US" sz="2000" b="1" dirty="0" err="1">
                  <a:latin typeface="Cambria" panose="02040503050406030204" pitchFamily="18" charset="0"/>
                </a:rPr>
                <a:t>đồ</a:t>
              </a:r>
              <a:r>
                <a:rPr lang="en-US" sz="2000" b="1" dirty="0">
                  <a:latin typeface="Cambria" panose="02040503050406030204" pitchFamily="18" charset="0"/>
                </a:rPr>
                <a:t>:</a:t>
              </a:r>
            </a:p>
            <a:p>
              <a:pPr indent="-285739">
                <a:buFont typeface="Arial" panose="020B0604020202020204" pitchFamily="34" charset="0"/>
                <a:buChar char="•"/>
              </a:pPr>
              <a:r>
                <a:rPr lang="en-US" sz="2000" dirty="0" err="1">
                  <a:latin typeface="Cambria" panose="02040503050406030204" pitchFamily="18" charset="0"/>
                </a:rPr>
                <a:t>Thiếu</a:t>
              </a:r>
              <a:r>
                <a:rPr lang="en-US" sz="2000" dirty="0">
                  <a:latin typeface="Cambria" panose="02040503050406030204" pitchFamily="18" charset="0"/>
                </a:rPr>
                <a:t> </a:t>
              </a:r>
              <a:r>
                <a:rPr lang="en-US" sz="2000" dirty="0" err="1">
                  <a:latin typeface="Cambria" panose="02040503050406030204" pitchFamily="18" charset="0"/>
                </a:rPr>
                <a:t>máu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err="1">
                  <a:latin typeface="Cambria" panose="02040503050406030204" pitchFamily="18" charset="0"/>
                </a:rPr>
                <a:t>Giảm</a:t>
              </a:r>
              <a:r>
                <a:rPr lang="en-US" sz="2000" dirty="0">
                  <a:latin typeface="Cambria" panose="02040503050406030204" pitchFamily="18" charset="0"/>
                </a:rPr>
                <a:t> </a:t>
              </a:r>
              <a:r>
                <a:rPr lang="en-US" sz="2000" dirty="0" err="1">
                  <a:latin typeface="Cambria" panose="02040503050406030204" pitchFamily="18" charset="0"/>
                </a:rPr>
                <a:t>tiểu</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a:latin typeface="Cambria" panose="02040503050406030204" pitchFamily="18" charset="0"/>
                </a:rPr>
                <a:t>WBC </a:t>
              </a:r>
              <a:r>
                <a:rPr lang="en-US" sz="2000" dirty="0" err="1">
                  <a:latin typeface="Cambria" panose="02040503050406030204" pitchFamily="18" charset="0"/>
                </a:rPr>
                <a:t>trên</a:t>
              </a:r>
              <a:r>
                <a:rPr lang="en-US" sz="2000" dirty="0">
                  <a:latin typeface="Cambria" panose="02040503050406030204" pitchFamily="18" charset="0"/>
                </a:rPr>
                <a:t> 20.000</a:t>
              </a:r>
            </a:p>
            <a:p>
              <a:pPr indent="-285739">
                <a:buFont typeface="Arial" panose="020B0604020202020204" pitchFamily="34" charset="0"/>
                <a:buChar char="•"/>
              </a:pPr>
              <a:r>
                <a:rPr lang="en-US" sz="2000" dirty="0" err="1">
                  <a:latin typeface="Cambria" panose="02040503050406030204" pitchFamily="18" charset="0"/>
                </a:rPr>
                <a:t>Bạch</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non</a:t>
              </a:r>
            </a:p>
            <a:p>
              <a:pPr algn="ctr"/>
              <a:endParaRPr lang="vi-VN" sz="1500" dirty="0"/>
            </a:p>
          </p:txBody>
        </p:sp>
        <p:sp>
          <p:nvSpPr>
            <p:cNvPr id="13" name="Left Arrow 12"/>
            <p:cNvSpPr/>
            <p:nvPr/>
          </p:nvSpPr>
          <p:spPr>
            <a:xfrm>
              <a:off x="5105400" y="5715000"/>
              <a:ext cx="845127" cy="609600"/>
            </a:xfrm>
            <a:prstGeom prst="leftArrow">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500"/>
            </a:p>
          </p:txBody>
        </p:sp>
      </p:grpSp>
    </p:spTree>
    <p:extLst>
      <p:ext uri="{BB962C8B-B14F-4D97-AF65-F5344CB8AC3E}">
        <p14:creationId xmlns:p14="http://schemas.microsoft.com/office/powerpoint/2010/main" val="34599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96875" y="15875"/>
            <a:ext cx="11049000" cy="6897687"/>
          </a:xfrm>
        </p:spPr>
        <p:txBody>
          <a:bodyPr>
            <a:noAutofit/>
          </a:bodyPr>
          <a:lstStyle/>
          <a:p>
            <a:r>
              <a:rPr lang="en-US" sz="2250" b="1" dirty="0">
                <a:solidFill>
                  <a:srgbClr val="FF0000"/>
                </a:solidFill>
              </a:rPr>
              <a:t>CÂU 1: CHẨN ĐOÁN:</a:t>
            </a:r>
          </a:p>
          <a:p>
            <a:pPr marL="380985"/>
            <a:r>
              <a:rPr lang="en-US" sz="2250" b="1" dirty="0">
                <a:solidFill>
                  <a:schemeClr val="tx1"/>
                </a:solidFill>
                <a:sym typeface="Wingdings 3" panose="05040102010807070707" pitchFamily="18" charset="2"/>
              </a:rPr>
              <a:t>SB: </a:t>
            </a:r>
            <a:r>
              <a:rPr lang="en-US" sz="2250" b="1" dirty="0" err="1">
                <a:solidFill>
                  <a:schemeClr val="tx1"/>
                </a:solidFill>
              </a:rPr>
              <a:t>Xuất</a:t>
            </a:r>
            <a:r>
              <a:rPr lang="en-US" sz="2250" b="1" dirty="0">
                <a:solidFill>
                  <a:schemeClr val="tx1"/>
                </a:solidFill>
              </a:rPr>
              <a:t> </a:t>
            </a:r>
            <a:r>
              <a:rPr lang="en-US" sz="2250" b="1" dirty="0" err="1">
                <a:solidFill>
                  <a:schemeClr val="tx1"/>
                </a:solidFill>
              </a:rPr>
              <a:t>huyết</a:t>
            </a:r>
            <a:r>
              <a:rPr lang="en-US" sz="2250" b="1" dirty="0">
                <a:solidFill>
                  <a:schemeClr val="tx1"/>
                </a:solidFill>
              </a:rPr>
              <a:t> </a:t>
            </a:r>
            <a:r>
              <a:rPr lang="en-US" sz="2250" b="1" dirty="0" err="1">
                <a:solidFill>
                  <a:schemeClr val="tx1"/>
                </a:solidFill>
              </a:rPr>
              <a:t>tử</a:t>
            </a:r>
            <a:r>
              <a:rPr lang="en-US" sz="2250" b="1" dirty="0">
                <a:solidFill>
                  <a:schemeClr val="tx1"/>
                </a:solidFill>
              </a:rPr>
              <a:t> </a:t>
            </a:r>
            <a:r>
              <a:rPr lang="en-US" sz="2250" b="1" dirty="0" err="1">
                <a:solidFill>
                  <a:schemeClr val="tx1"/>
                </a:solidFill>
              </a:rPr>
              <a:t>cung</a:t>
            </a:r>
            <a:r>
              <a:rPr lang="en-US" sz="2250" b="1" dirty="0">
                <a:solidFill>
                  <a:schemeClr val="tx1"/>
                </a:solidFill>
              </a:rPr>
              <a:t> </a:t>
            </a:r>
            <a:r>
              <a:rPr lang="en-US" sz="2250" b="1" dirty="0" err="1">
                <a:solidFill>
                  <a:schemeClr val="tx1"/>
                </a:solidFill>
              </a:rPr>
              <a:t>bất</a:t>
            </a:r>
            <a:r>
              <a:rPr lang="en-US" sz="2250" b="1" dirty="0">
                <a:solidFill>
                  <a:schemeClr val="tx1"/>
                </a:solidFill>
              </a:rPr>
              <a:t> </a:t>
            </a:r>
            <a:r>
              <a:rPr lang="en-US" sz="2250" b="1" dirty="0" err="1">
                <a:solidFill>
                  <a:schemeClr val="tx1"/>
                </a:solidFill>
              </a:rPr>
              <a:t>thường</a:t>
            </a:r>
            <a:r>
              <a:rPr lang="en-US" sz="2250" b="1" dirty="0">
                <a:solidFill>
                  <a:schemeClr val="tx1"/>
                </a:solidFill>
              </a:rPr>
              <a:t> </a:t>
            </a:r>
            <a:r>
              <a:rPr lang="en-US" sz="2250" b="1" dirty="0" err="1">
                <a:solidFill>
                  <a:schemeClr val="tx1"/>
                </a:solidFill>
              </a:rPr>
              <a:t>cấp</a:t>
            </a:r>
            <a:r>
              <a:rPr lang="en-US" sz="2250" b="1" dirty="0">
                <a:solidFill>
                  <a:schemeClr val="tx1"/>
                </a:solidFill>
              </a:rPr>
              <a:t> </a:t>
            </a:r>
            <a:r>
              <a:rPr lang="en-US" sz="2250" b="1" dirty="0" err="1">
                <a:solidFill>
                  <a:schemeClr val="tx1"/>
                </a:solidFill>
              </a:rPr>
              <a:t>nặng</a:t>
            </a:r>
            <a:r>
              <a:rPr lang="en-US" sz="2250" b="1" dirty="0">
                <a:solidFill>
                  <a:schemeClr val="tx1"/>
                </a:solidFill>
              </a:rPr>
              <a:t> </a:t>
            </a:r>
            <a:r>
              <a:rPr lang="en-US" sz="2250" b="1" dirty="0" err="1">
                <a:solidFill>
                  <a:schemeClr val="tx1"/>
                </a:solidFill>
              </a:rPr>
              <a:t>nghĩ</a:t>
            </a:r>
            <a:r>
              <a:rPr lang="en-US" sz="2250" b="1" dirty="0">
                <a:solidFill>
                  <a:schemeClr val="tx1"/>
                </a:solidFill>
              </a:rPr>
              <a:t> </a:t>
            </a:r>
            <a:r>
              <a:rPr lang="en-US" sz="2250" b="1" dirty="0" err="1">
                <a:solidFill>
                  <a:schemeClr val="tx1"/>
                </a:solidFill>
              </a:rPr>
              <a:t>nhiều</a:t>
            </a:r>
            <a:r>
              <a:rPr lang="en-US" sz="2250" b="1" dirty="0">
                <a:solidFill>
                  <a:schemeClr val="tx1"/>
                </a:solidFill>
              </a:rPr>
              <a:t> do </a:t>
            </a:r>
            <a:r>
              <a:rPr lang="en-US" sz="2250" b="1" dirty="0" err="1">
                <a:solidFill>
                  <a:schemeClr val="tx1"/>
                </a:solidFill>
              </a:rPr>
              <a:t>rối</a:t>
            </a:r>
            <a:r>
              <a:rPr lang="en-US" sz="2250" b="1" dirty="0">
                <a:solidFill>
                  <a:schemeClr val="tx1"/>
                </a:solidFill>
              </a:rPr>
              <a:t> </a:t>
            </a:r>
            <a:r>
              <a:rPr lang="en-US" sz="2250" b="1" dirty="0" err="1">
                <a:solidFill>
                  <a:schemeClr val="tx1"/>
                </a:solidFill>
              </a:rPr>
              <a:t>loạn</a:t>
            </a:r>
            <a:r>
              <a:rPr lang="en-US" sz="2250" b="1" dirty="0">
                <a:solidFill>
                  <a:schemeClr val="tx1"/>
                </a:solidFill>
              </a:rPr>
              <a:t> </a:t>
            </a:r>
            <a:r>
              <a:rPr lang="en-US" sz="2250" b="1" dirty="0" err="1">
                <a:solidFill>
                  <a:schemeClr val="tx1"/>
                </a:solidFill>
              </a:rPr>
              <a:t>đông</a:t>
            </a:r>
            <a:r>
              <a:rPr lang="en-US" sz="2250" b="1" dirty="0">
                <a:solidFill>
                  <a:schemeClr val="tx1"/>
                </a:solidFill>
              </a:rPr>
              <a:t> </a:t>
            </a:r>
            <a:r>
              <a:rPr lang="en-US" sz="2250" b="1" dirty="0" err="1">
                <a:solidFill>
                  <a:schemeClr val="tx1"/>
                </a:solidFill>
              </a:rPr>
              <a:t>máu</a:t>
            </a:r>
            <a:r>
              <a:rPr lang="en-US" sz="2250" b="1" dirty="0">
                <a:solidFill>
                  <a:schemeClr val="tx1"/>
                </a:solidFill>
              </a:rPr>
              <a:t> do leukemia. </a:t>
            </a:r>
          </a:p>
          <a:p>
            <a:r>
              <a:rPr lang="en-US" sz="2250" b="1" dirty="0">
                <a:solidFill>
                  <a:srgbClr val="FF0000"/>
                </a:solidFill>
              </a:rPr>
              <a:t>BIỆN LUẬN:</a:t>
            </a:r>
          </a:p>
          <a:p>
            <a:pPr marL="333362"/>
            <a:r>
              <a:rPr lang="en-US" sz="2250" dirty="0" err="1">
                <a:solidFill>
                  <a:schemeClr val="tx1"/>
                </a:solidFill>
              </a:rPr>
              <a:t>Sau</a:t>
            </a:r>
            <a:r>
              <a:rPr lang="en-US" sz="2250" dirty="0">
                <a:solidFill>
                  <a:schemeClr val="tx1"/>
                </a:solidFill>
              </a:rPr>
              <a:t> </a:t>
            </a:r>
            <a:r>
              <a:rPr lang="en-US" sz="2250" dirty="0" err="1">
                <a:solidFill>
                  <a:schemeClr val="tx1"/>
                </a:solidFill>
              </a:rPr>
              <a:t>khi</a:t>
            </a:r>
            <a:r>
              <a:rPr lang="en-US" sz="2250" dirty="0">
                <a:solidFill>
                  <a:schemeClr val="tx1"/>
                </a:solidFill>
              </a:rPr>
              <a:t> </a:t>
            </a:r>
            <a:r>
              <a:rPr lang="en-US" sz="2250" dirty="0" err="1">
                <a:solidFill>
                  <a:schemeClr val="tx1"/>
                </a:solidFill>
              </a:rPr>
              <a:t>loại</a:t>
            </a:r>
            <a:r>
              <a:rPr lang="en-US" sz="2250" dirty="0">
                <a:solidFill>
                  <a:schemeClr val="tx1"/>
                </a:solidFill>
              </a:rPr>
              <a:t> </a:t>
            </a:r>
            <a:r>
              <a:rPr lang="en-US" sz="2250" dirty="0" err="1">
                <a:solidFill>
                  <a:schemeClr val="tx1"/>
                </a:solidFill>
              </a:rPr>
              <a:t>trừ</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b="1" dirty="0" err="1">
                <a:solidFill>
                  <a:schemeClr val="tx1"/>
                </a:solidFill>
              </a:rPr>
              <a:t>đường</a:t>
            </a:r>
            <a:r>
              <a:rPr lang="en-US" sz="2250" b="1" dirty="0">
                <a:solidFill>
                  <a:schemeClr val="tx1"/>
                </a:solidFill>
              </a:rPr>
              <a:t> </a:t>
            </a:r>
            <a:r>
              <a:rPr lang="en-US" sz="2250" b="1" dirty="0" err="1">
                <a:solidFill>
                  <a:schemeClr val="tx1"/>
                </a:solidFill>
              </a:rPr>
              <a:t>sinh</a:t>
            </a:r>
            <a:r>
              <a:rPr lang="en-US" sz="2250" b="1" dirty="0">
                <a:solidFill>
                  <a:schemeClr val="tx1"/>
                </a:solidFill>
              </a:rPr>
              <a:t> </a:t>
            </a:r>
            <a:r>
              <a:rPr lang="en-US" sz="2250" b="1" dirty="0" err="1">
                <a:solidFill>
                  <a:schemeClr val="tx1"/>
                </a:solidFill>
              </a:rPr>
              <a:t>dục</a:t>
            </a:r>
            <a:r>
              <a:rPr lang="en-US" sz="2250" b="1" dirty="0">
                <a:solidFill>
                  <a:schemeClr val="tx1"/>
                </a:solidFill>
              </a:rPr>
              <a:t> </a:t>
            </a:r>
            <a:r>
              <a:rPr lang="en-US" sz="2250" dirty="0" err="1">
                <a:solidFill>
                  <a:schemeClr val="tx1"/>
                </a:solidFill>
              </a:rPr>
              <a:t>và</a:t>
            </a:r>
            <a:r>
              <a:rPr lang="en-US" sz="2250" dirty="0">
                <a:solidFill>
                  <a:schemeClr val="tx1"/>
                </a:solidFill>
              </a:rPr>
              <a:t> </a:t>
            </a:r>
            <a:r>
              <a:rPr lang="en-US" sz="2250" b="1" dirty="0" err="1">
                <a:solidFill>
                  <a:schemeClr val="tx1"/>
                </a:solidFill>
              </a:rPr>
              <a:t>thai</a:t>
            </a:r>
            <a:r>
              <a:rPr lang="en-US" sz="2250" b="1" dirty="0">
                <a:solidFill>
                  <a:schemeClr val="tx1"/>
                </a:solidFill>
              </a:rPr>
              <a:t> </a:t>
            </a:r>
            <a:r>
              <a:rPr lang="en-US" sz="2250" b="1" dirty="0" err="1">
                <a:solidFill>
                  <a:schemeClr val="tx1"/>
                </a:solidFill>
              </a:rPr>
              <a:t>kỳ</a:t>
            </a:r>
            <a:r>
              <a:rPr lang="en-US" sz="2250" b="1" dirty="0">
                <a:solidFill>
                  <a:schemeClr val="tx1"/>
                </a:solidFill>
              </a:rPr>
              <a:t> </a:t>
            </a:r>
          </a:p>
          <a:p>
            <a:pPr marL="333362"/>
            <a:r>
              <a:rPr lang="en-US" sz="2250" b="1" dirty="0" err="1">
                <a:solidFill>
                  <a:schemeClr val="tx1"/>
                </a:solidFill>
              </a:rPr>
              <a:t>Tiếp</a:t>
            </a:r>
            <a:r>
              <a:rPr lang="en-US" sz="2250" b="1" dirty="0">
                <a:solidFill>
                  <a:schemeClr val="tx1"/>
                </a:solidFill>
              </a:rPr>
              <a:t> </a:t>
            </a:r>
            <a:r>
              <a:rPr lang="en-US" sz="2250" b="1" dirty="0" err="1">
                <a:solidFill>
                  <a:schemeClr val="tx1"/>
                </a:solidFill>
              </a:rPr>
              <a:t>cận</a:t>
            </a:r>
            <a:r>
              <a:rPr lang="en-US" sz="2250" b="1" dirty="0">
                <a:solidFill>
                  <a:schemeClr val="tx1"/>
                </a:solidFill>
              </a:rPr>
              <a:t> AUB </a:t>
            </a:r>
            <a:r>
              <a:rPr lang="en-US" sz="2250" b="1" dirty="0" err="1">
                <a:solidFill>
                  <a:schemeClr val="tx1"/>
                </a:solidFill>
              </a:rPr>
              <a:t>theo</a:t>
            </a:r>
            <a:r>
              <a:rPr lang="en-US" sz="2250" b="1" dirty="0">
                <a:solidFill>
                  <a:schemeClr val="tx1"/>
                </a:solidFill>
              </a:rPr>
              <a:t> FIGO 2018: </a:t>
            </a: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khám</a:t>
            </a:r>
            <a:r>
              <a:rPr lang="en-US" sz="2250" dirty="0">
                <a:solidFill>
                  <a:schemeClr val="tx1"/>
                </a:solidFill>
              </a:rPr>
              <a:t> +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chưa</a:t>
            </a:r>
            <a:r>
              <a:rPr lang="en-US" sz="2250" dirty="0">
                <a:solidFill>
                  <a:schemeClr val="tx1"/>
                </a:solidFill>
              </a:rPr>
              <a:t> </a:t>
            </a:r>
            <a:r>
              <a:rPr lang="en-US" sz="2250" dirty="0" err="1">
                <a:solidFill>
                  <a:schemeClr val="tx1"/>
                </a:solidFill>
              </a:rPr>
              <a:t>phát</a:t>
            </a:r>
            <a:r>
              <a:rPr lang="en-US" sz="2250" dirty="0">
                <a:solidFill>
                  <a:schemeClr val="tx1"/>
                </a:solidFill>
              </a:rPr>
              <a:t> </a:t>
            </a:r>
            <a:r>
              <a:rPr lang="en-US" sz="2250" dirty="0" err="1">
                <a:solidFill>
                  <a:schemeClr val="tx1"/>
                </a:solidFill>
              </a:rPr>
              <a:t>hiện</a:t>
            </a:r>
            <a:r>
              <a:rPr lang="en-US" sz="2250" dirty="0">
                <a:solidFill>
                  <a:schemeClr val="tx1"/>
                </a:solidFill>
              </a:rPr>
              <a:t> </a:t>
            </a:r>
            <a:r>
              <a:rPr lang="en-US" sz="2250" dirty="0" err="1">
                <a:solidFill>
                  <a:schemeClr val="tx1"/>
                </a:solidFill>
              </a:rPr>
              <a:t>bất</a:t>
            </a:r>
            <a:r>
              <a:rPr lang="en-US" sz="2250" dirty="0">
                <a:solidFill>
                  <a:schemeClr val="tx1"/>
                </a:solidFill>
              </a:rPr>
              <a:t> </a:t>
            </a:r>
            <a:r>
              <a:rPr lang="en-US" sz="2250" dirty="0" err="1">
                <a:solidFill>
                  <a:schemeClr val="tx1"/>
                </a:solidFill>
              </a:rPr>
              <a:t>thường</a:t>
            </a:r>
            <a:endParaRPr lang="en-US" sz="2250" dirty="0">
              <a:solidFill>
                <a:schemeClr val="tx1"/>
              </a:solidFill>
            </a:endParaRP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không</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tần</a:t>
            </a:r>
            <a:r>
              <a:rPr lang="en-US" sz="2250" dirty="0">
                <a:solidFill>
                  <a:schemeClr val="tx1"/>
                </a:solidFill>
              </a:rPr>
              <a:t> </a:t>
            </a:r>
            <a:r>
              <a:rPr lang="en-US" sz="2250" dirty="0" err="1">
                <a:solidFill>
                  <a:schemeClr val="tx1"/>
                </a:solidFill>
              </a:rPr>
              <a:t>suất</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thuờng</a:t>
            </a:r>
            <a:r>
              <a:rPr lang="en-US" sz="2250" dirty="0">
                <a:solidFill>
                  <a:schemeClr val="tx1"/>
                </a:solidFill>
              </a:rPr>
              <a:t> </a:t>
            </a:r>
            <a:r>
              <a:rPr lang="en-US" sz="2250" dirty="0" err="1">
                <a:solidFill>
                  <a:schemeClr val="tx1"/>
                </a:solidFill>
              </a:rPr>
              <a:t>gặp</a:t>
            </a:r>
            <a:r>
              <a:rPr lang="en-US" sz="2250" dirty="0">
                <a:solidFill>
                  <a:schemeClr val="tx1"/>
                </a:solidFill>
              </a:rPr>
              <a:t> ở </a:t>
            </a:r>
            <a:r>
              <a:rPr lang="en-US" sz="2250" dirty="0" err="1">
                <a:solidFill>
                  <a:schemeClr val="tx1"/>
                </a:solidFill>
              </a:rPr>
              <a:t>độ</a:t>
            </a:r>
            <a:r>
              <a:rPr lang="en-US" sz="2250" dirty="0">
                <a:solidFill>
                  <a:schemeClr val="tx1"/>
                </a:solidFill>
              </a:rPr>
              <a:t> </a:t>
            </a:r>
            <a:r>
              <a:rPr lang="en-US" sz="2250" dirty="0" err="1">
                <a:solidFill>
                  <a:schemeClr val="tx1"/>
                </a:solidFill>
              </a:rPr>
              <a:t>tuổi</a:t>
            </a:r>
            <a:r>
              <a:rPr lang="en-US" sz="2250" dirty="0">
                <a:solidFill>
                  <a:schemeClr val="tx1"/>
                </a:solidFill>
              </a:rPr>
              <a:t> </a:t>
            </a:r>
            <a:r>
              <a:rPr lang="en-US" sz="2250" dirty="0" err="1">
                <a:solidFill>
                  <a:schemeClr val="tx1"/>
                </a:solidFill>
              </a:rPr>
              <a:t>dậy</a:t>
            </a:r>
            <a:r>
              <a:rPr lang="en-US" sz="2250" dirty="0">
                <a:solidFill>
                  <a:schemeClr val="tx1"/>
                </a:solidFill>
              </a:rPr>
              <a:t> </a:t>
            </a:r>
            <a:r>
              <a:rPr lang="en-US" sz="2250" dirty="0" err="1">
                <a:solidFill>
                  <a:schemeClr val="tx1"/>
                </a:solidFill>
              </a:rPr>
              <a:t>thì</a:t>
            </a:r>
            <a:r>
              <a:rPr lang="en-US" sz="2250" dirty="0">
                <a:solidFill>
                  <a:schemeClr val="tx1"/>
                </a:solidFill>
              </a:rPr>
              <a:t> , </a:t>
            </a:r>
            <a:r>
              <a:rPr lang="en-US" sz="2250" dirty="0" err="1">
                <a:solidFill>
                  <a:schemeClr val="tx1"/>
                </a:solidFill>
              </a:rPr>
              <a:t>dựa</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tính</a:t>
            </a:r>
            <a:r>
              <a:rPr lang="en-US" sz="2250" dirty="0">
                <a:solidFill>
                  <a:schemeClr val="tx1"/>
                </a:solidFill>
              </a:rPr>
              <a:t> </a:t>
            </a:r>
            <a:r>
              <a:rPr lang="en-US" sz="2250" dirty="0" err="1">
                <a:solidFill>
                  <a:schemeClr val="tx1"/>
                </a:solidFill>
              </a:rPr>
              <a:t>chât</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kiểu</a:t>
            </a:r>
            <a:r>
              <a:rPr lang="en-US" sz="2250" dirty="0">
                <a:solidFill>
                  <a:schemeClr val="tx1"/>
                </a:solidFill>
              </a:rPr>
              <a:t> </a:t>
            </a:r>
            <a:r>
              <a:rPr lang="en-US" sz="2250" dirty="0" err="1">
                <a:solidFill>
                  <a:schemeClr val="tx1"/>
                </a:solidFill>
              </a:rPr>
              <a:t>cuờng</a:t>
            </a:r>
            <a:r>
              <a:rPr lang="en-US" sz="2250" dirty="0">
                <a:solidFill>
                  <a:schemeClr val="tx1"/>
                </a:solidFill>
              </a:rPr>
              <a:t> </a:t>
            </a:r>
            <a:r>
              <a:rPr lang="en-US" sz="2250" dirty="0" err="1">
                <a:solidFill>
                  <a:schemeClr val="tx1"/>
                </a:solidFill>
              </a:rPr>
              <a:t>kinh</a:t>
            </a:r>
            <a:r>
              <a:rPr lang="en-US" sz="2250" dirty="0">
                <a:solidFill>
                  <a:schemeClr val="tx1"/>
                </a:solidFill>
              </a:rPr>
              <a:t> + </a:t>
            </a:r>
            <a:r>
              <a:rPr lang="en-US" sz="2250" dirty="0" err="1">
                <a:solidFill>
                  <a:schemeClr val="tx1"/>
                </a:solidFill>
              </a:rPr>
              <a:t>rong</a:t>
            </a:r>
            <a:r>
              <a:rPr lang="en-US" sz="2250" dirty="0">
                <a:solidFill>
                  <a:schemeClr val="tx1"/>
                </a:solidFill>
              </a:rPr>
              <a:t> </a:t>
            </a:r>
            <a:r>
              <a:rPr lang="en-US" sz="2250" dirty="0" err="1">
                <a:solidFill>
                  <a:schemeClr val="tx1"/>
                </a:solidFill>
              </a:rPr>
              <a:t>kinh</a:t>
            </a:r>
            <a:r>
              <a:rPr lang="en-US" sz="2250" dirty="0">
                <a:solidFill>
                  <a:schemeClr val="tx1"/>
                </a:solidFill>
              </a:rPr>
              <a:t>, </a:t>
            </a:r>
            <a:r>
              <a:rPr lang="en-US" sz="2250" dirty="0" err="1">
                <a:solidFill>
                  <a:schemeClr val="tx1"/>
                </a:solidFill>
              </a:rPr>
              <a:t>với</a:t>
            </a:r>
            <a:r>
              <a:rPr lang="en-US" sz="2250" dirty="0">
                <a:solidFill>
                  <a:schemeClr val="tx1"/>
                </a:solidFill>
              </a:rPr>
              <a:t> </a:t>
            </a:r>
            <a:r>
              <a:rPr lang="en-US" sz="2250" dirty="0" err="1">
                <a:solidFill>
                  <a:schemeClr val="tx1"/>
                </a:solidFill>
              </a:rPr>
              <a:t>công</a:t>
            </a:r>
            <a:r>
              <a:rPr lang="en-US" sz="2250" dirty="0">
                <a:solidFill>
                  <a:schemeClr val="tx1"/>
                </a:solidFill>
              </a:rPr>
              <a:t> </a:t>
            </a:r>
            <a:r>
              <a:rPr lang="en-US" sz="2250" dirty="0" err="1">
                <a:solidFill>
                  <a:schemeClr val="tx1"/>
                </a:solidFill>
              </a:rPr>
              <a:t>thức</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tăng</a:t>
            </a:r>
            <a:r>
              <a:rPr lang="en-US" sz="2250" dirty="0">
                <a:solidFill>
                  <a:schemeClr val="tx1"/>
                </a:solidFill>
              </a:rPr>
              <a:t> </a:t>
            </a:r>
            <a:r>
              <a:rPr lang="en-US" sz="2250" dirty="0" err="1">
                <a:solidFill>
                  <a:schemeClr val="tx1"/>
                </a:solidFill>
              </a:rPr>
              <a:t>dòng</a:t>
            </a:r>
            <a:r>
              <a:rPr lang="en-US" sz="2250" dirty="0">
                <a:solidFill>
                  <a:schemeClr val="tx1"/>
                </a:solidFill>
              </a:rPr>
              <a:t> </a:t>
            </a:r>
            <a:r>
              <a:rPr lang="en-US" sz="2250" dirty="0" err="1">
                <a:solidFill>
                  <a:schemeClr val="tx1"/>
                </a:solidFill>
              </a:rPr>
              <a:t>bạch</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và</a:t>
            </a:r>
            <a:r>
              <a:rPr lang="en-US" sz="2250" dirty="0">
                <a:solidFill>
                  <a:schemeClr val="tx1"/>
                </a:solidFill>
              </a:rPr>
              <a:t> </a:t>
            </a:r>
            <a:r>
              <a:rPr lang="en-US" sz="2250" dirty="0" err="1">
                <a:solidFill>
                  <a:schemeClr val="tx1"/>
                </a:solidFill>
              </a:rPr>
              <a:t>tiểu</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b="1" dirty="0">
                <a:solidFill>
                  <a:schemeClr val="tx1"/>
                </a:solidFill>
                <a:sym typeface="Wingdings" pitchFamily="2" charset="2"/>
              </a:rPr>
              <a:t> AUB-C  </a:t>
            </a:r>
            <a:r>
              <a:rPr lang="en-US" sz="2250" b="1" dirty="0">
                <a:solidFill>
                  <a:schemeClr val="tx1"/>
                </a:solidFill>
              </a:rPr>
              <a:t>do leukemia</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kết</a:t>
            </a:r>
            <a:r>
              <a:rPr lang="en-US" sz="2250" b="1" dirty="0">
                <a:solidFill>
                  <a:schemeClr val="tx1"/>
                </a:solidFill>
              </a:rPr>
              <a:t> </a:t>
            </a:r>
            <a:r>
              <a:rPr lang="en-US" sz="2250" b="1" dirty="0" err="1">
                <a:solidFill>
                  <a:schemeClr val="tx1"/>
                </a:solidFill>
              </a:rPr>
              <a:t>quả</a:t>
            </a:r>
            <a:r>
              <a:rPr lang="en-US" sz="2250" b="1" dirty="0">
                <a:solidFill>
                  <a:schemeClr val="tx1"/>
                </a:solidFill>
              </a:rPr>
              <a:t> CBC: </a:t>
            </a:r>
            <a:r>
              <a:rPr lang="en-US" sz="2250" dirty="0" err="1">
                <a:solidFill>
                  <a:schemeClr val="tx1"/>
                </a:solidFill>
              </a:rPr>
              <a:t>trong</a:t>
            </a:r>
            <a:r>
              <a:rPr lang="en-US" sz="2250" dirty="0">
                <a:solidFill>
                  <a:schemeClr val="tx1"/>
                </a:solidFill>
              </a:rPr>
              <a:t> leukemia </a:t>
            </a:r>
            <a:r>
              <a:rPr lang="en-US" sz="2250" dirty="0" err="1">
                <a:solidFill>
                  <a:schemeClr val="tx1"/>
                </a:solidFill>
              </a:rPr>
              <a:t>đã</a:t>
            </a:r>
            <a:r>
              <a:rPr lang="en-US" sz="2250" dirty="0">
                <a:solidFill>
                  <a:schemeClr val="tx1"/>
                </a:solidFill>
              </a:rPr>
              <a:t> </a:t>
            </a:r>
            <a:r>
              <a:rPr lang="en-US" sz="2250" dirty="0" err="1">
                <a:solidFill>
                  <a:schemeClr val="tx1"/>
                </a:solidFill>
              </a:rPr>
              <a:t>ức</a:t>
            </a:r>
            <a:r>
              <a:rPr lang="en-US" sz="2250" dirty="0">
                <a:solidFill>
                  <a:schemeClr val="tx1"/>
                </a:solidFill>
              </a:rPr>
              <a:t> </a:t>
            </a:r>
            <a:r>
              <a:rPr lang="en-US" sz="2250" dirty="0" err="1">
                <a:solidFill>
                  <a:schemeClr val="tx1"/>
                </a:solidFill>
              </a:rPr>
              <a:t>chế</a:t>
            </a:r>
            <a:r>
              <a:rPr lang="en-US" sz="2250" dirty="0">
                <a:solidFill>
                  <a:schemeClr val="tx1"/>
                </a:solidFill>
              </a:rPr>
              <a:t> 2 </a:t>
            </a:r>
            <a:r>
              <a:rPr lang="en-US" sz="2250" dirty="0" err="1">
                <a:solidFill>
                  <a:schemeClr val="tx1"/>
                </a:solidFill>
              </a:rPr>
              <a:t>dòng</a:t>
            </a:r>
            <a:r>
              <a:rPr lang="en-US" sz="2250" dirty="0">
                <a:solidFill>
                  <a:schemeClr val="tx1"/>
                </a:solidFill>
              </a:rPr>
              <a:t> </a:t>
            </a:r>
            <a:r>
              <a:rPr lang="en-US" sz="2250" dirty="0" err="1">
                <a:solidFill>
                  <a:schemeClr val="tx1"/>
                </a:solidFill>
              </a:rPr>
              <a:t>tế</a:t>
            </a:r>
            <a:r>
              <a:rPr lang="en-US" sz="2250" dirty="0">
                <a:solidFill>
                  <a:schemeClr val="tx1"/>
                </a:solidFill>
              </a:rPr>
              <a:t> </a:t>
            </a:r>
            <a:r>
              <a:rPr lang="en-US" sz="2250" dirty="0" err="1">
                <a:solidFill>
                  <a:schemeClr val="tx1"/>
                </a:solidFill>
              </a:rPr>
              <a:t>bào</a:t>
            </a:r>
            <a:r>
              <a:rPr lang="en-US" sz="2250" dirty="0">
                <a:solidFill>
                  <a:schemeClr val="tx1"/>
                </a:solidFill>
              </a:rPr>
              <a:t> </a:t>
            </a:r>
            <a:r>
              <a:rPr lang="en-US" sz="2250" dirty="0" err="1">
                <a:solidFill>
                  <a:schemeClr val="tx1"/>
                </a:solidFill>
              </a:rPr>
              <a:t>còn</a:t>
            </a:r>
            <a:r>
              <a:rPr lang="en-US" sz="2250" dirty="0">
                <a:solidFill>
                  <a:schemeClr val="tx1"/>
                </a:solidFill>
              </a:rPr>
              <a:t> </a:t>
            </a:r>
            <a:r>
              <a:rPr lang="en-US" sz="2250" dirty="0" err="1">
                <a:solidFill>
                  <a:schemeClr val="tx1"/>
                </a:solidFill>
              </a:rPr>
              <a:t>lại</a:t>
            </a:r>
            <a:r>
              <a:rPr lang="en-US" sz="2250" dirty="0">
                <a:solidFill>
                  <a:schemeClr val="tx1"/>
                </a:solidFill>
              </a:rPr>
              <a:t>, </a:t>
            </a:r>
            <a:r>
              <a:rPr lang="en-US" sz="2250" dirty="0" err="1">
                <a:solidFill>
                  <a:schemeClr val="tx1"/>
                </a:solidFill>
              </a:rPr>
              <a:t>đồng</a:t>
            </a:r>
            <a:r>
              <a:rPr lang="en-US" sz="2250" dirty="0">
                <a:solidFill>
                  <a:schemeClr val="tx1"/>
                </a:solidFill>
              </a:rPr>
              <a:t> </a:t>
            </a:r>
            <a:r>
              <a:rPr lang="en-US" sz="2250" dirty="0" err="1">
                <a:solidFill>
                  <a:schemeClr val="tx1"/>
                </a:solidFill>
              </a:rPr>
              <a:t>thời</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còn</a:t>
            </a:r>
            <a:r>
              <a:rPr lang="en-US" sz="2250" dirty="0">
                <a:solidFill>
                  <a:schemeClr val="tx1"/>
                </a:solidFill>
              </a:rPr>
              <a:t> do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hình</a:t>
            </a:r>
            <a:r>
              <a:rPr lang="en-US" sz="2250" b="1" dirty="0">
                <a:solidFill>
                  <a:schemeClr val="tx1"/>
                </a:solidFill>
              </a:rPr>
              <a:t> </a:t>
            </a:r>
            <a:r>
              <a:rPr lang="en-US" sz="2250" b="1" dirty="0" err="1">
                <a:solidFill>
                  <a:schemeClr val="tx1"/>
                </a:solidFill>
              </a:rPr>
              <a:t>ảnh</a:t>
            </a:r>
            <a:r>
              <a:rPr lang="en-US" sz="2250" b="1" dirty="0">
                <a:solidFill>
                  <a:schemeClr val="tx1"/>
                </a:solidFill>
              </a:rPr>
              <a:t> </a:t>
            </a:r>
            <a:r>
              <a:rPr lang="en-US" sz="2250" b="1" dirty="0" err="1">
                <a:solidFill>
                  <a:schemeClr val="tx1"/>
                </a:solidFill>
              </a:rPr>
              <a:t>siêu</a:t>
            </a:r>
            <a:r>
              <a:rPr lang="en-US" sz="2250" b="1" dirty="0">
                <a:solidFill>
                  <a:schemeClr val="tx1"/>
                </a:solidFill>
              </a:rPr>
              <a:t> </a:t>
            </a:r>
            <a:r>
              <a:rPr lang="en-US" sz="2250" b="1" dirty="0" err="1">
                <a:solidFill>
                  <a:schemeClr val="tx1"/>
                </a:solidFill>
              </a:rPr>
              <a:t>âm</a:t>
            </a:r>
            <a:r>
              <a:rPr lang="en-US" sz="2250" b="1" dirty="0">
                <a:solidFill>
                  <a:schemeClr val="tx1"/>
                </a:solidFill>
              </a:rPr>
              <a:t>: </a:t>
            </a:r>
            <a:r>
              <a:rPr lang="en-US" sz="2250" dirty="0">
                <a:solidFill>
                  <a:schemeClr val="tx1"/>
                </a:solidFill>
              </a:rPr>
              <a:t>1 </a:t>
            </a:r>
            <a:r>
              <a:rPr lang="en-US" sz="2250" dirty="0" err="1">
                <a:solidFill>
                  <a:schemeClr val="tx1"/>
                </a:solidFill>
              </a:rPr>
              <a:t>nang</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điển</a:t>
            </a:r>
            <a:r>
              <a:rPr lang="en-US" sz="2250" dirty="0">
                <a:solidFill>
                  <a:schemeClr val="tx1"/>
                </a:solidFill>
              </a:rPr>
              <a:t> </a:t>
            </a:r>
            <a:r>
              <a:rPr lang="en-US" sz="2250" dirty="0" err="1">
                <a:solidFill>
                  <a:schemeClr val="tx1"/>
                </a:solidFill>
              </a:rPr>
              <a:t>hình</a:t>
            </a:r>
            <a:r>
              <a:rPr lang="en-US" sz="2250" dirty="0">
                <a:solidFill>
                  <a:schemeClr val="tx1"/>
                </a:solidFill>
              </a:rPr>
              <a:t> </a:t>
            </a:r>
            <a:r>
              <a:rPr lang="en-US" sz="2250" dirty="0" err="1">
                <a:solidFill>
                  <a:schemeClr val="tx1"/>
                </a:solidFill>
              </a:rPr>
              <a:t>trên</a:t>
            </a:r>
            <a:r>
              <a:rPr lang="en-US" sz="2250" dirty="0">
                <a:solidFill>
                  <a:schemeClr val="tx1"/>
                </a:solidFill>
              </a:rPr>
              <a:t>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là</a:t>
            </a:r>
            <a:r>
              <a:rPr lang="en-US" sz="2250" dirty="0">
                <a:solidFill>
                  <a:schemeClr val="tx1"/>
                </a:solidFill>
              </a:rPr>
              <a:t> do </a:t>
            </a:r>
            <a:r>
              <a:rPr lang="en-US" sz="2250" dirty="0" err="1">
                <a:solidFill>
                  <a:schemeClr val="tx1"/>
                </a:solidFill>
              </a:rPr>
              <a:t>rối</a:t>
            </a:r>
            <a:r>
              <a:rPr lang="en-US" sz="2250" dirty="0">
                <a:solidFill>
                  <a:schemeClr val="tx1"/>
                </a:solidFill>
              </a:rPr>
              <a:t> </a:t>
            </a:r>
            <a:r>
              <a:rPr lang="en-US" sz="2250" dirty="0" err="1">
                <a:solidFill>
                  <a:schemeClr val="tx1"/>
                </a:solidFill>
              </a:rPr>
              <a:t>loạn</a:t>
            </a:r>
            <a:r>
              <a:rPr lang="en-US" sz="2250" dirty="0">
                <a:solidFill>
                  <a:schemeClr val="tx1"/>
                </a:solidFill>
              </a:rPr>
              <a:t> </a:t>
            </a:r>
            <a:r>
              <a:rPr lang="en-US" sz="2250" dirty="0" err="1">
                <a:solidFill>
                  <a:schemeClr val="tx1"/>
                </a:solidFill>
              </a:rPr>
              <a:t>đông</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gây</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nhiều</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trong</a:t>
            </a:r>
            <a:r>
              <a:rPr lang="en-US" sz="2250" dirty="0">
                <a:solidFill>
                  <a:schemeClr val="tx1"/>
                </a:solidFill>
              </a:rPr>
              <a:t> </a:t>
            </a:r>
            <a:r>
              <a:rPr lang="en-US" sz="2250" dirty="0" err="1">
                <a:solidFill>
                  <a:schemeClr val="tx1"/>
                </a:solidFill>
              </a:rPr>
              <a:t>hoàng</a:t>
            </a:r>
            <a:r>
              <a:rPr lang="en-US" sz="2250" dirty="0">
                <a:solidFill>
                  <a:schemeClr val="tx1"/>
                </a:solidFill>
              </a:rPr>
              <a:t> </a:t>
            </a:r>
            <a:r>
              <a:rPr lang="en-US" sz="2250" dirty="0" err="1">
                <a:solidFill>
                  <a:schemeClr val="tx1"/>
                </a:solidFill>
              </a:rPr>
              <a:t>thể</a:t>
            </a:r>
            <a:r>
              <a:rPr lang="en-US" sz="2250" dirty="0">
                <a:solidFill>
                  <a:schemeClr val="tx1"/>
                </a:solidFill>
              </a:rPr>
              <a:t>. </a:t>
            </a:r>
          </a:p>
          <a:p>
            <a:pPr marL="333362"/>
            <a:r>
              <a:rPr lang="en-US" sz="2250" b="1" dirty="0" err="1">
                <a:solidFill>
                  <a:schemeClr val="tx1"/>
                </a:solidFill>
              </a:rPr>
              <a:t>Đề</a:t>
            </a:r>
            <a:r>
              <a:rPr lang="en-US" sz="2250" b="1" dirty="0">
                <a:solidFill>
                  <a:schemeClr val="tx1"/>
                </a:solidFill>
              </a:rPr>
              <a:t> </a:t>
            </a:r>
            <a:r>
              <a:rPr lang="en-US" sz="2250" b="1" dirty="0" err="1">
                <a:solidFill>
                  <a:schemeClr val="tx1"/>
                </a:solidFill>
              </a:rPr>
              <a:t>nghị</a:t>
            </a:r>
            <a:r>
              <a:rPr lang="en-US" sz="2250" b="1" dirty="0">
                <a:solidFill>
                  <a:schemeClr val="tx1"/>
                </a:solidFill>
              </a:rPr>
              <a:t> </a:t>
            </a:r>
            <a:r>
              <a:rPr lang="en-US" sz="2250" b="1" dirty="0" err="1">
                <a:solidFill>
                  <a:schemeClr val="tx1"/>
                </a:solidFill>
              </a:rPr>
              <a:t>thêm</a:t>
            </a:r>
            <a:r>
              <a:rPr lang="en-US" sz="2250" b="1" dirty="0">
                <a:solidFill>
                  <a:schemeClr val="tx1"/>
                </a:solidFill>
              </a:rPr>
              <a:t>: </a:t>
            </a:r>
          </a:p>
          <a:p>
            <a:pPr marL="714346" indent="-380985">
              <a:buFont typeface="Courier New" panose="02070309020205020404" pitchFamily="49" charset="0"/>
              <a:buChar char="o"/>
            </a:pPr>
            <a:r>
              <a:rPr lang="en-US" sz="2250">
                <a:solidFill>
                  <a:schemeClr val="tx1"/>
                </a:solidFill>
              </a:rPr>
              <a:t>Sắt huyết thanh, Ferritin, độ bão hòa transferrin</a:t>
            </a:r>
          </a:p>
          <a:p>
            <a:pPr marL="714346" indent="-380985">
              <a:buFont typeface="Courier New" panose="02070309020205020404" pitchFamily="49" charset="0"/>
              <a:buChar char="o"/>
            </a:pPr>
            <a:r>
              <a:rPr lang="en-US" sz="2250">
                <a:solidFill>
                  <a:schemeClr val="tx1"/>
                </a:solidFill>
              </a:rPr>
              <a:t>Siêu âm bụng tìm gan to, lách to</a:t>
            </a:r>
            <a:endParaRPr lang="en-US" sz="2250" dirty="0">
              <a:solidFill>
                <a:schemeClr val="tx1"/>
              </a:solidFill>
            </a:endParaRPr>
          </a:p>
          <a:p>
            <a:pPr marL="714346" indent="-380985">
              <a:buFont typeface="Courier New" panose="02070309020205020404" pitchFamily="49" charset="0"/>
              <a:buChar char="o"/>
            </a:pPr>
            <a:r>
              <a:rPr lang="en-US" sz="2250" dirty="0" err="1">
                <a:solidFill>
                  <a:schemeClr val="tx1"/>
                </a:solidFill>
              </a:rPr>
              <a:t>Phết</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ngoại</a:t>
            </a:r>
            <a:r>
              <a:rPr lang="en-US" sz="2250" dirty="0">
                <a:solidFill>
                  <a:schemeClr val="tx1"/>
                </a:solidFill>
              </a:rPr>
              <a:t> </a:t>
            </a:r>
            <a:r>
              <a:rPr lang="en-US" sz="2250" dirty="0" err="1">
                <a:solidFill>
                  <a:schemeClr val="tx1"/>
                </a:solidFill>
              </a:rPr>
              <a:t>biên</a:t>
            </a:r>
            <a:r>
              <a:rPr lang="en-US" sz="2250" dirty="0">
                <a:solidFill>
                  <a:schemeClr val="tx1"/>
                </a:solidFill>
              </a:rPr>
              <a:t>, </a:t>
            </a:r>
            <a:r>
              <a:rPr lang="en-US" sz="2250" dirty="0" err="1">
                <a:solidFill>
                  <a:schemeClr val="tx1"/>
                </a:solidFill>
              </a:rPr>
              <a:t>tủy</a:t>
            </a:r>
            <a:r>
              <a:rPr lang="en-US" sz="2250" dirty="0">
                <a:solidFill>
                  <a:schemeClr val="tx1"/>
                </a:solidFill>
              </a:rPr>
              <a:t> </a:t>
            </a:r>
            <a:r>
              <a:rPr lang="en-US" sz="2250" dirty="0" err="1">
                <a:solidFill>
                  <a:schemeClr val="tx1"/>
                </a:solidFill>
              </a:rPr>
              <a:t>đồ</a:t>
            </a:r>
            <a:r>
              <a:rPr lang="en-US" sz="2250" dirty="0">
                <a:solidFill>
                  <a:schemeClr val="tx1"/>
                </a:solidFill>
              </a:rPr>
              <a:t>.</a:t>
            </a:r>
          </a:p>
        </p:txBody>
      </p:sp>
    </p:spTree>
    <p:extLst>
      <p:ext uri="{BB962C8B-B14F-4D97-AF65-F5344CB8AC3E}">
        <p14:creationId xmlns:p14="http://schemas.microsoft.com/office/powerpoint/2010/main" val="293242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000" y="190500"/>
            <a:ext cx="10509250" cy="5821073"/>
          </a:xfrm>
          <a:prstGeom prst="rect">
            <a:avLst/>
          </a:prstGeom>
        </p:spPr>
        <p:txBody>
          <a:bodyPr wrap="square" lIns="76191" tIns="38096" rIns="76191" bIns="38096">
            <a:spAutoFit/>
          </a:bodyPr>
          <a:lstStyle/>
          <a:p>
            <a:r>
              <a:rPr lang="en-US" sz="2333" b="1" dirty="0">
                <a:solidFill>
                  <a:srgbClr val="FF0000"/>
                </a:solidFill>
              </a:rPr>
              <a:t>CÂU 2:  </a:t>
            </a:r>
            <a:r>
              <a:rPr lang="en-US" sz="2333" b="1" dirty="0" err="1">
                <a:solidFill>
                  <a:srgbClr val="FF0000"/>
                </a:solidFill>
              </a:rPr>
              <a:t>Cần</a:t>
            </a:r>
            <a:r>
              <a:rPr lang="en-US" sz="2333" b="1" dirty="0">
                <a:solidFill>
                  <a:srgbClr val="FF0000"/>
                </a:solidFill>
              </a:rPr>
              <a:t> </a:t>
            </a:r>
            <a:r>
              <a:rPr lang="en-US" sz="2333" b="1" dirty="0" err="1">
                <a:solidFill>
                  <a:srgbClr val="FF0000"/>
                </a:solidFill>
              </a:rPr>
              <a:t>làm</a:t>
            </a:r>
            <a:r>
              <a:rPr lang="en-US" sz="2333" b="1" dirty="0">
                <a:solidFill>
                  <a:srgbClr val="FF0000"/>
                </a:solidFill>
              </a:rPr>
              <a:t> </a:t>
            </a:r>
            <a:r>
              <a:rPr lang="en-US" sz="2333" b="1" dirty="0" err="1">
                <a:solidFill>
                  <a:srgbClr val="FF0000"/>
                </a:solidFill>
              </a:rPr>
              <a:t>gì</a:t>
            </a:r>
            <a:r>
              <a:rPr lang="en-US" sz="2333" b="1" dirty="0">
                <a:solidFill>
                  <a:srgbClr val="FF0000"/>
                </a:solidFill>
              </a:rPr>
              <a:t> </a:t>
            </a:r>
            <a:r>
              <a:rPr lang="en-US" sz="2333" b="1" dirty="0" err="1">
                <a:solidFill>
                  <a:srgbClr val="FF0000"/>
                </a:solidFill>
              </a:rPr>
              <a:t>để</a:t>
            </a:r>
            <a:r>
              <a:rPr lang="en-US" sz="2333" b="1" dirty="0">
                <a:solidFill>
                  <a:srgbClr val="FF0000"/>
                </a:solidFill>
              </a:rPr>
              <a:t> </a:t>
            </a:r>
            <a:r>
              <a:rPr lang="en-US" sz="2333" b="1" dirty="0" err="1">
                <a:solidFill>
                  <a:srgbClr val="FF0000"/>
                </a:solidFill>
              </a:rPr>
              <a:t>cầm</a:t>
            </a:r>
            <a:r>
              <a:rPr lang="en-US" sz="2333" b="1" dirty="0">
                <a:solidFill>
                  <a:srgbClr val="FF0000"/>
                </a:solidFill>
              </a:rPr>
              <a:t> </a:t>
            </a:r>
            <a:r>
              <a:rPr lang="en-US" sz="2333" b="1" dirty="0" err="1">
                <a:solidFill>
                  <a:srgbClr val="FF0000"/>
                </a:solidFill>
              </a:rPr>
              <a:t>máu</a:t>
            </a:r>
            <a:r>
              <a:rPr lang="en-US" sz="2333" b="1" dirty="0">
                <a:solidFill>
                  <a:srgbClr val="FF0000"/>
                </a:solidFill>
              </a:rPr>
              <a:t> </a:t>
            </a:r>
            <a:r>
              <a:rPr lang="en-US" sz="2333" b="1" dirty="0" err="1">
                <a:solidFill>
                  <a:srgbClr val="FF0000"/>
                </a:solidFill>
              </a:rPr>
              <a:t>cho</a:t>
            </a:r>
            <a:r>
              <a:rPr lang="en-US" sz="2333" b="1" dirty="0">
                <a:solidFill>
                  <a:srgbClr val="FF0000"/>
                </a:solidFill>
              </a:rPr>
              <a:t> </a:t>
            </a:r>
            <a:r>
              <a:rPr lang="en-US" sz="2333" b="1" dirty="0" err="1">
                <a:solidFill>
                  <a:srgbClr val="FF0000"/>
                </a:solidFill>
              </a:rPr>
              <a:t>bé</a:t>
            </a:r>
            <a:r>
              <a:rPr lang="en-US" sz="2333" b="1" dirty="0">
                <a:solidFill>
                  <a:srgbClr val="FF0000"/>
                </a:solidFill>
              </a:rPr>
              <a:t>?</a:t>
            </a:r>
          </a:p>
          <a:p>
            <a:r>
              <a:rPr lang="en-US" sz="2333" b="1" dirty="0" err="1"/>
              <a:t>Hội</a:t>
            </a:r>
            <a:r>
              <a:rPr lang="en-US" sz="2333" b="1" dirty="0"/>
              <a:t> </a:t>
            </a:r>
            <a:r>
              <a:rPr lang="en-US" sz="2333" b="1" dirty="0" err="1"/>
              <a:t>chẩn</a:t>
            </a:r>
            <a:r>
              <a:rPr lang="en-US" sz="2333" b="1" dirty="0"/>
              <a:t> </a:t>
            </a:r>
            <a:r>
              <a:rPr lang="en-US" sz="2333" b="1" dirty="0" err="1"/>
              <a:t>bác</a:t>
            </a:r>
            <a:r>
              <a:rPr lang="en-US" sz="2333" b="1" dirty="0"/>
              <a:t> </a:t>
            </a:r>
            <a:r>
              <a:rPr lang="en-US" sz="2333" b="1" dirty="0" err="1"/>
              <a:t>sĩ</a:t>
            </a:r>
            <a:r>
              <a:rPr lang="en-US" sz="2333" b="1" dirty="0"/>
              <a:t> </a:t>
            </a:r>
            <a:r>
              <a:rPr lang="en-US" sz="2333" b="1" dirty="0" err="1"/>
              <a:t>huyết</a:t>
            </a:r>
            <a:r>
              <a:rPr lang="en-US" sz="2333" b="1" dirty="0"/>
              <a:t> </a:t>
            </a:r>
            <a:r>
              <a:rPr lang="en-US" sz="2333" b="1" dirty="0" err="1"/>
              <a:t>học</a:t>
            </a:r>
            <a:endParaRPr lang="en-US" sz="2333" b="1" dirty="0"/>
          </a:p>
          <a:p>
            <a:pPr marL="380985" indent="-380985">
              <a:buFontTx/>
              <a:buChar char="-"/>
            </a:pPr>
            <a:r>
              <a:rPr lang="en-US" sz="2333" b="1" dirty="0" err="1"/>
              <a:t>Truyền</a:t>
            </a:r>
            <a:r>
              <a:rPr lang="en-US" sz="2333" b="1" dirty="0"/>
              <a:t> </a:t>
            </a:r>
            <a:r>
              <a:rPr lang="en-US" sz="2333" b="1" dirty="0" err="1"/>
              <a:t>tiểu</a:t>
            </a:r>
            <a:r>
              <a:rPr lang="en-US" sz="2333" b="1" dirty="0"/>
              <a:t> </a:t>
            </a:r>
            <a:r>
              <a:rPr lang="en-US" sz="2333" b="1" dirty="0" err="1"/>
              <a:t>cầu</a:t>
            </a:r>
            <a:r>
              <a:rPr lang="en-US" sz="2333" dirty="0"/>
              <a:t> </a:t>
            </a:r>
            <a:r>
              <a:rPr lang="en-US" sz="2333" dirty="0" err="1"/>
              <a:t>vì</a:t>
            </a:r>
            <a:r>
              <a:rPr lang="en-US" sz="2333" dirty="0"/>
              <a:t> </a:t>
            </a:r>
            <a:r>
              <a:rPr lang="en-US" sz="2333" dirty="0" err="1"/>
              <a:t>tiểu</a:t>
            </a:r>
            <a:r>
              <a:rPr lang="en-US" sz="2333" dirty="0"/>
              <a:t> </a:t>
            </a:r>
            <a:r>
              <a:rPr lang="en-US" sz="2333" dirty="0" err="1"/>
              <a:t>cầu</a:t>
            </a:r>
            <a:r>
              <a:rPr lang="en-US" sz="2333" dirty="0"/>
              <a:t> </a:t>
            </a:r>
            <a:r>
              <a:rPr lang="en-US" sz="2333" dirty="0" err="1"/>
              <a:t>giảm</a:t>
            </a:r>
            <a:r>
              <a:rPr lang="en-US" sz="2333" dirty="0"/>
              <a:t> </a:t>
            </a:r>
            <a:r>
              <a:rPr lang="en-US" sz="2333" dirty="0" err="1"/>
              <a:t>nặng</a:t>
            </a:r>
            <a:r>
              <a:rPr lang="en-US" sz="2333" dirty="0"/>
              <a:t> </a:t>
            </a:r>
            <a:r>
              <a:rPr lang="en-US" sz="2333" dirty="0" err="1"/>
              <a:t>kèm</a:t>
            </a:r>
            <a:r>
              <a:rPr lang="en-US" sz="2333" dirty="0"/>
              <a:t> </a:t>
            </a:r>
            <a:r>
              <a:rPr lang="en-US" sz="2333" dirty="0" err="1"/>
              <a:t>mức</a:t>
            </a:r>
            <a:r>
              <a:rPr lang="en-US" sz="2333" dirty="0"/>
              <a:t> </a:t>
            </a:r>
            <a:r>
              <a:rPr lang="en-US" sz="2333" dirty="0" err="1"/>
              <a:t>độ</a:t>
            </a:r>
            <a:r>
              <a:rPr lang="en-US" sz="2333" dirty="0"/>
              <a:t> </a:t>
            </a:r>
            <a:r>
              <a:rPr lang="en-US" sz="2333" dirty="0" err="1"/>
              <a:t>xuất</a:t>
            </a:r>
            <a:r>
              <a:rPr lang="en-US" sz="2333" dirty="0"/>
              <a:t> </a:t>
            </a:r>
            <a:r>
              <a:rPr lang="en-US" sz="2333" dirty="0" err="1"/>
              <a:t>huyết</a:t>
            </a:r>
            <a:r>
              <a:rPr lang="en-US" sz="2333" dirty="0"/>
              <a:t> </a:t>
            </a:r>
            <a:r>
              <a:rPr lang="en-US" sz="2333" dirty="0" err="1"/>
              <a:t>nhiều</a:t>
            </a:r>
            <a:r>
              <a:rPr lang="en-US" sz="2333" dirty="0"/>
              <a:t> </a:t>
            </a:r>
          </a:p>
          <a:p>
            <a:pPr marL="380985" indent="-380985">
              <a:buFontTx/>
              <a:buChar char="-"/>
            </a:pPr>
            <a:r>
              <a:rPr lang="en-US" sz="2333" b="1" dirty="0" err="1"/>
              <a:t>Thuốc</a:t>
            </a:r>
            <a:r>
              <a:rPr lang="en-US" sz="2333" b="1" dirty="0"/>
              <a:t> </a:t>
            </a:r>
            <a:r>
              <a:rPr lang="en-US" sz="2333" b="1" dirty="0" err="1"/>
              <a:t>tránh</a:t>
            </a:r>
            <a:r>
              <a:rPr lang="en-US" sz="2333" b="1" dirty="0"/>
              <a:t> </a:t>
            </a:r>
            <a:r>
              <a:rPr lang="en-US" sz="2333" b="1" dirty="0" err="1"/>
              <a:t>thai</a:t>
            </a:r>
            <a:r>
              <a:rPr lang="en-US" sz="2333" b="1" dirty="0"/>
              <a:t> COCs </a:t>
            </a:r>
            <a:r>
              <a:rPr lang="en-US" sz="2333" b="1" dirty="0" err="1"/>
              <a:t>dạng</a:t>
            </a:r>
            <a:r>
              <a:rPr lang="en-US" sz="2333" b="1" dirty="0"/>
              <a:t> 21 </a:t>
            </a:r>
            <a:r>
              <a:rPr lang="en-US" sz="2333" b="1" dirty="0" err="1"/>
              <a:t>viên</a:t>
            </a:r>
            <a:r>
              <a:rPr lang="en-US" sz="2333" b="1" dirty="0"/>
              <a:t> </a:t>
            </a:r>
            <a:r>
              <a:rPr lang="en-US" sz="2333" dirty="0" err="1"/>
              <a:t>chứa</a:t>
            </a:r>
            <a:r>
              <a:rPr lang="en-US" sz="2333" dirty="0"/>
              <a:t> 30-50mcg EE + </a:t>
            </a:r>
            <a:r>
              <a:rPr lang="en-US" sz="2333" dirty="0" err="1"/>
              <a:t>levonorgestrel</a:t>
            </a:r>
            <a:r>
              <a:rPr lang="en-US" sz="2333" dirty="0"/>
              <a:t> </a:t>
            </a:r>
            <a:r>
              <a:rPr lang="en-US" sz="2333" dirty="0" err="1"/>
              <a:t>hoặc</a:t>
            </a:r>
            <a:r>
              <a:rPr lang="en-US" sz="2333" dirty="0"/>
              <a:t> </a:t>
            </a:r>
            <a:r>
              <a:rPr lang="en-US" sz="2333" dirty="0" err="1"/>
              <a:t>norgestrel</a:t>
            </a:r>
            <a:r>
              <a:rPr lang="en-US" sz="2333" dirty="0"/>
              <a:t>: </a:t>
            </a:r>
            <a:r>
              <a:rPr lang="en-US" sz="2333" dirty="0" err="1"/>
              <a:t>Rigevidon</a:t>
            </a:r>
            <a:r>
              <a:rPr lang="en-US" sz="2333" dirty="0"/>
              <a:t> 1v x 3.</a:t>
            </a:r>
          </a:p>
          <a:p>
            <a:pPr marL="380985" indent="-380985">
              <a:buFontTx/>
              <a:buChar char="-"/>
            </a:pPr>
            <a:r>
              <a:rPr lang="en-US" sz="2333" b="1" dirty="0" err="1"/>
              <a:t>Sắt</a:t>
            </a:r>
            <a:r>
              <a:rPr lang="en-US" sz="2333" b="1" dirty="0"/>
              <a:t> </a:t>
            </a:r>
            <a:r>
              <a:rPr lang="en-US" sz="2333" b="1" dirty="0" err="1"/>
              <a:t>hữu</a:t>
            </a:r>
            <a:r>
              <a:rPr lang="en-US" sz="2333" b="1" dirty="0"/>
              <a:t> </a:t>
            </a:r>
            <a:r>
              <a:rPr lang="en-US" sz="2333" b="1" dirty="0" err="1"/>
              <a:t>cơ</a:t>
            </a:r>
            <a:r>
              <a:rPr lang="en-US" sz="2333" b="1" dirty="0"/>
              <a:t> (</a:t>
            </a:r>
            <a:r>
              <a:rPr lang="en-US" sz="2333" b="1" dirty="0" err="1"/>
              <a:t>sắt</a:t>
            </a:r>
            <a:r>
              <a:rPr lang="en-US" sz="2333" b="1" dirty="0"/>
              <a:t> dextran, </a:t>
            </a:r>
            <a:r>
              <a:rPr lang="en-US" sz="2333" b="1" dirty="0" err="1"/>
              <a:t>sắt</a:t>
            </a:r>
            <a:r>
              <a:rPr lang="en-US" sz="2333" b="1" dirty="0"/>
              <a:t> sucrose) </a:t>
            </a:r>
            <a:r>
              <a:rPr lang="en-US" sz="2333" b="1" dirty="0" err="1"/>
              <a:t>tiêm</a:t>
            </a:r>
            <a:r>
              <a:rPr lang="en-US" sz="2333" b="1" dirty="0"/>
              <a:t> </a:t>
            </a:r>
            <a:r>
              <a:rPr lang="en-US" sz="2333" b="1" dirty="0" err="1"/>
              <a:t>tĩnh</a:t>
            </a:r>
            <a:r>
              <a:rPr lang="en-US" sz="2333" b="1" dirty="0"/>
              <a:t> </a:t>
            </a:r>
            <a:r>
              <a:rPr lang="en-US" sz="2333" b="1" dirty="0" err="1"/>
              <a:t>mach</a:t>
            </a:r>
            <a:r>
              <a:rPr lang="en-US" sz="2333" dirty="0"/>
              <a:t>: </a:t>
            </a:r>
            <a:r>
              <a:rPr lang="en-US" sz="2333" dirty="0" err="1"/>
              <a:t>vì</a:t>
            </a:r>
            <a:r>
              <a:rPr lang="en-US" sz="2333" dirty="0"/>
              <a:t> </a:t>
            </a:r>
            <a:r>
              <a:rPr lang="en-US" sz="2333" dirty="0" err="1"/>
              <a:t>có</a:t>
            </a:r>
            <a:r>
              <a:rPr lang="en-US" sz="2333" dirty="0"/>
              <a:t> </a:t>
            </a:r>
            <a:r>
              <a:rPr lang="en-US" sz="2333" dirty="0" err="1"/>
              <a:t>thiếu</a:t>
            </a:r>
            <a:r>
              <a:rPr lang="en-US" sz="2333" dirty="0"/>
              <a:t> </a:t>
            </a:r>
            <a:r>
              <a:rPr lang="en-US" sz="2333" dirty="0" err="1"/>
              <a:t>máu</a:t>
            </a:r>
            <a:r>
              <a:rPr lang="en-US" sz="2333" dirty="0"/>
              <a:t> </a:t>
            </a:r>
            <a:r>
              <a:rPr lang="en-US" sz="2333" dirty="0" err="1"/>
              <a:t>nặng</a:t>
            </a:r>
            <a:r>
              <a:rPr lang="en-US" sz="2333" dirty="0"/>
              <a:t> do HMB </a:t>
            </a:r>
            <a:r>
              <a:rPr lang="en-US" sz="2333" dirty="0" err="1"/>
              <a:t>và</a:t>
            </a:r>
            <a:r>
              <a:rPr lang="en-US" sz="2333" dirty="0"/>
              <a:t> </a:t>
            </a:r>
            <a:r>
              <a:rPr lang="en-US" sz="2333" dirty="0" err="1"/>
              <a:t>tránh</a:t>
            </a:r>
            <a:r>
              <a:rPr lang="en-US" sz="2333" dirty="0"/>
              <a:t> </a:t>
            </a:r>
            <a:r>
              <a:rPr lang="en-US" sz="2333" dirty="0" err="1"/>
              <a:t>được</a:t>
            </a:r>
            <a:r>
              <a:rPr lang="en-US" sz="2333" dirty="0"/>
              <a:t> </a:t>
            </a:r>
            <a:r>
              <a:rPr lang="en-US" sz="2333" dirty="0" err="1"/>
              <a:t>việc</a:t>
            </a:r>
            <a:r>
              <a:rPr lang="en-US" sz="2333" dirty="0"/>
              <a:t> </a:t>
            </a:r>
            <a:r>
              <a:rPr lang="en-US" sz="2333" dirty="0" err="1"/>
              <a:t>truyền</a:t>
            </a:r>
            <a:r>
              <a:rPr lang="en-US" sz="2333" dirty="0"/>
              <a:t> </a:t>
            </a:r>
            <a:r>
              <a:rPr lang="en-US" sz="2333" dirty="0" err="1"/>
              <a:t>máu</a:t>
            </a:r>
            <a:r>
              <a:rPr lang="en-US" sz="2333" dirty="0"/>
              <a:t>, </a:t>
            </a:r>
            <a:r>
              <a:rPr lang="en-US" sz="2333" dirty="0" err="1"/>
              <a:t>giúp</a:t>
            </a:r>
            <a:r>
              <a:rPr lang="en-US" sz="2333" dirty="0"/>
              <a:t> </a:t>
            </a:r>
            <a:r>
              <a:rPr lang="en-US" sz="2333" dirty="0" err="1"/>
              <a:t>tuân</a:t>
            </a:r>
            <a:r>
              <a:rPr lang="en-US" sz="2333" dirty="0"/>
              <a:t> </a:t>
            </a:r>
            <a:r>
              <a:rPr lang="en-US" sz="2333" dirty="0" err="1"/>
              <a:t>thủ</a:t>
            </a:r>
            <a:r>
              <a:rPr lang="en-US" sz="2333" dirty="0"/>
              <a:t> </a:t>
            </a:r>
            <a:r>
              <a:rPr lang="en-US" sz="2333" dirty="0" err="1"/>
              <a:t>điều</a:t>
            </a:r>
            <a:r>
              <a:rPr lang="en-US" sz="2333" dirty="0"/>
              <a:t> </a:t>
            </a:r>
            <a:r>
              <a:rPr lang="en-US" sz="2333" dirty="0" err="1"/>
              <a:t>trị</a:t>
            </a:r>
            <a:r>
              <a:rPr lang="en-US" sz="2333" dirty="0"/>
              <a:t> </a:t>
            </a:r>
            <a:r>
              <a:rPr lang="en-US" sz="2333" dirty="0" err="1"/>
              <a:t>hơn</a:t>
            </a:r>
            <a:r>
              <a:rPr lang="en-US" sz="2333" dirty="0"/>
              <a:t> so </a:t>
            </a:r>
            <a:r>
              <a:rPr lang="en-US" sz="2333" dirty="0" err="1"/>
              <a:t>với</a:t>
            </a:r>
            <a:r>
              <a:rPr lang="en-US" sz="2333" dirty="0"/>
              <a:t> </a:t>
            </a:r>
            <a:r>
              <a:rPr lang="en-US" sz="2333" dirty="0" err="1"/>
              <a:t>đuờng</a:t>
            </a:r>
            <a:r>
              <a:rPr lang="en-US" sz="2333" dirty="0"/>
              <a:t> </a:t>
            </a:r>
            <a:r>
              <a:rPr lang="en-US" sz="2333" dirty="0" err="1"/>
              <a:t>uống</a:t>
            </a:r>
            <a:endParaRPr lang="en-US" sz="2333" dirty="0"/>
          </a:p>
          <a:p>
            <a:pPr marL="380985" indent="-380985">
              <a:buFontTx/>
              <a:buChar char="-"/>
            </a:pPr>
            <a:r>
              <a:rPr lang="en-US" sz="2333" b="1" dirty="0" err="1"/>
              <a:t>Truyền</a:t>
            </a:r>
            <a:r>
              <a:rPr lang="en-US" sz="2333" b="1" dirty="0"/>
              <a:t> </a:t>
            </a:r>
            <a:r>
              <a:rPr lang="en-US" sz="2333" b="1" dirty="0" err="1"/>
              <a:t>dịch</a:t>
            </a:r>
            <a:r>
              <a:rPr lang="en-US" sz="2333" b="1" dirty="0"/>
              <a:t> </a:t>
            </a:r>
            <a:r>
              <a:rPr lang="en-US" sz="2333" dirty="0" err="1"/>
              <a:t>tinh</a:t>
            </a:r>
            <a:r>
              <a:rPr lang="en-US" sz="2333" dirty="0"/>
              <a:t> </a:t>
            </a:r>
            <a:r>
              <a:rPr lang="en-US" sz="2333" dirty="0" err="1"/>
              <a:t>thể</a:t>
            </a:r>
            <a:r>
              <a:rPr lang="en-US" sz="2333" dirty="0"/>
              <a:t> </a:t>
            </a:r>
            <a:r>
              <a:rPr lang="en-US" sz="2333" dirty="0" err="1"/>
              <a:t>đẳng</a:t>
            </a:r>
            <a:r>
              <a:rPr lang="en-US" sz="2333" dirty="0"/>
              <a:t> </a:t>
            </a:r>
            <a:r>
              <a:rPr lang="en-US" sz="2333" dirty="0" err="1"/>
              <a:t>trương</a:t>
            </a:r>
            <a:r>
              <a:rPr lang="en-US" sz="2333" dirty="0"/>
              <a:t>.</a:t>
            </a:r>
          </a:p>
          <a:p>
            <a:r>
              <a:rPr lang="en-US" sz="2333" dirty="0" err="1"/>
              <a:t>Nếu</a:t>
            </a:r>
            <a:r>
              <a:rPr lang="en-US" sz="2333" dirty="0"/>
              <a:t> </a:t>
            </a:r>
            <a:r>
              <a:rPr lang="en-US" sz="2333" dirty="0" err="1"/>
              <a:t>không</a:t>
            </a:r>
            <a:r>
              <a:rPr lang="en-US" sz="2333" dirty="0"/>
              <a:t> </a:t>
            </a:r>
            <a:r>
              <a:rPr lang="en-US" sz="2333" dirty="0" err="1"/>
              <a:t>cải</a:t>
            </a:r>
            <a:r>
              <a:rPr lang="en-US" sz="2333" dirty="0"/>
              <a:t> </a:t>
            </a:r>
            <a:r>
              <a:rPr lang="en-US" sz="2333" dirty="0" err="1"/>
              <a:t>thiện</a:t>
            </a:r>
            <a:r>
              <a:rPr lang="en-US" sz="2333" dirty="0"/>
              <a:t> </a:t>
            </a:r>
            <a:r>
              <a:rPr lang="en-US" sz="2333" dirty="0" err="1"/>
              <a:t>kết</a:t>
            </a:r>
            <a:r>
              <a:rPr lang="en-US" sz="2333" dirty="0"/>
              <a:t> </a:t>
            </a:r>
            <a:r>
              <a:rPr lang="en-US" sz="2333" dirty="0" err="1"/>
              <a:t>hợp</a:t>
            </a:r>
            <a:r>
              <a:rPr lang="en-US" sz="2333" dirty="0"/>
              <a:t> </a:t>
            </a:r>
            <a:r>
              <a:rPr lang="en-US" sz="2333" dirty="0" err="1"/>
              <a:t>thêm</a:t>
            </a:r>
            <a:r>
              <a:rPr lang="en-US" sz="2333" b="1" dirty="0"/>
              <a:t>: </a:t>
            </a:r>
            <a:r>
              <a:rPr lang="en-US" sz="2333" b="1" dirty="0" err="1"/>
              <a:t>tranexamic</a:t>
            </a:r>
            <a:r>
              <a:rPr lang="en-US" sz="2333" b="1" dirty="0"/>
              <a:t> acid</a:t>
            </a:r>
            <a:r>
              <a:rPr lang="en-US" sz="2333" dirty="0"/>
              <a:t>, </a:t>
            </a:r>
            <a:r>
              <a:rPr lang="en-US" sz="2333" b="1" dirty="0" err="1"/>
              <a:t>chèn</a:t>
            </a:r>
            <a:r>
              <a:rPr lang="en-US" sz="2333" b="1" dirty="0"/>
              <a:t> </a:t>
            </a:r>
            <a:r>
              <a:rPr lang="en-US" sz="2333" b="1" dirty="0" err="1"/>
              <a:t>bóng</a:t>
            </a:r>
            <a:r>
              <a:rPr lang="en-US" sz="2333" b="1" dirty="0"/>
              <a:t> </a:t>
            </a:r>
            <a:r>
              <a:rPr lang="en-US" sz="2333" dirty="0" err="1"/>
              <a:t>bằng</a:t>
            </a:r>
            <a:r>
              <a:rPr lang="en-US" sz="2333" dirty="0"/>
              <a:t> </a:t>
            </a:r>
            <a:r>
              <a:rPr lang="en-US" sz="2333" dirty="0" err="1"/>
              <a:t>ống</a:t>
            </a:r>
            <a:r>
              <a:rPr lang="en-US" sz="2333" dirty="0"/>
              <a:t> Foley </a:t>
            </a:r>
            <a:r>
              <a:rPr lang="en-US" sz="2333" dirty="0" err="1"/>
              <a:t>vào</a:t>
            </a:r>
            <a:r>
              <a:rPr lang="en-US" sz="2333" dirty="0"/>
              <a:t> </a:t>
            </a:r>
            <a:r>
              <a:rPr lang="en-US" sz="2333" dirty="0" err="1"/>
              <a:t>tử</a:t>
            </a:r>
            <a:r>
              <a:rPr lang="en-US" sz="2333" dirty="0"/>
              <a:t> </a:t>
            </a:r>
            <a:r>
              <a:rPr lang="en-US" sz="2333" dirty="0" err="1"/>
              <a:t>cung</a:t>
            </a:r>
            <a:r>
              <a:rPr lang="en-US" sz="2333" dirty="0"/>
              <a:t>.</a:t>
            </a:r>
          </a:p>
          <a:p>
            <a:r>
              <a:rPr lang="en-US" sz="2333" b="1" dirty="0" err="1"/>
              <a:t>Chưa</a:t>
            </a:r>
            <a:r>
              <a:rPr lang="en-US" sz="2333" b="1" dirty="0"/>
              <a:t> </a:t>
            </a:r>
            <a:r>
              <a:rPr lang="en-US" sz="2333" b="1" dirty="0" err="1"/>
              <a:t>cần</a:t>
            </a:r>
            <a:r>
              <a:rPr lang="en-US" sz="2333" b="1" dirty="0"/>
              <a:t> </a:t>
            </a:r>
            <a:r>
              <a:rPr lang="en-US" sz="2333" b="1" dirty="0" err="1"/>
              <a:t>truyền</a:t>
            </a:r>
            <a:r>
              <a:rPr lang="en-US" sz="2333" b="1" dirty="0"/>
              <a:t> </a:t>
            </a:r>
            <a:r>
              <a:rPr lang="en-US" sz="2333" b="1" dirty="0" err="1"/>
              <a:t>hồng</a:t>
            </a:r>
            <a:r>
              <a:rPr lang="en-US" sz="2333" b="1" dirty="0"/>
              <a:t> </a:t>
            </a:r>
            <a:r>
              <a:rPr lang="en-US" sz="2333" b="1" dirty="0" err="1"/>
              <a:t>cầu</a:t>
            </a:r>
            <a:r>
              <a:rPr lang="en-US" sz="2333" b="1" dirty="0"/>
              <a:t> </a:t>
            </a:r>
            <a:r>
              <a:rPr lang="en-US" sz="2333" b="1" dirty="0" err="1"/>
              <a:t>lắng</a:t>
            </a:r>
            <a:r>
              <a:rPr lang="en-US" sz="2333" b="1" dirty="0"/>
              <a:t> </a:t>
            </a:r>
            <a:r>
              <a:rPr lang="en-US" sz="2333" dirty="0" err="1"/>
              <a:t>vì</a:t>
            </a:r>
            <a:r>
              <a:rPr lang="en-US" sz="2333" dirty="0"/>
              <a:t>: </a:t>
            </a:r>
            <a:r>
              <a:rPr lang="en-US" sz="2333" dirty="0" err="1"/>
              <a:t>chưa</a:t>
            </a:r>
            <a:r>
              <a:rPr lang="en-US" sz="2333" dirty="0"/>
              <a:t> </a:t>
            </a:r>
            <a:r>
              <a:rPr lang="en-US" sz="2333" dirty="0" err="1"/>
              <a:t>có</a:t>
            </a:r>
            <a:r>
              <a:rPr lang="en-US" sz="2333" dirty="0"/>
              <a:t> </a:t>
            </a:r>
            <a:r>
              <a:rPr lang="en-US" sz="2333" dirty="0" err="1"/>
              <a:t>thông</a:t>
            </a:r>
            <a:r>
              <a:rPr lang="en-US" sz="2333" dirty="0"/>
              <a:t> tin </a:t>
            </a:r>
            <a:r>
              <a:rPr lang="en-US" sz="2333" dirty="0" err="1"/>
              <a:t>về</a:t>
            </a:r>
            <a:r>
              <a:rPr lang="en-US" sz="2333" dirty="0"/>
              <a:t> </a:t>
            </a:r>
            <a:r>
              <a:rPr lang="en-US" sz="2333" dirty="0" err="1"/>
              <a:t>tình</a:t>
            </a:r>
            <a:r>
              <a:rPr lang="en-US" sz="2333" dirty="0"/>
              <a:t> </a:t>
            </a:r>
            <a:r>
              <a:rPr lang="en-US" sz="2333" dirty="0" err="1"/>
              <a:t>trạng</a:t>
            </a:r>
            <a:r>
              <a:rPr lang="en-US" sz="2333" dirty="0"/>
              <a:t> </a:t>
            </a:r>
            <a:r>
              <a:rPr lang="en-US" sz="2333" dirty="0" err="1"/>
              <a:t>huyết</a:t>
            </a:r>
            <a:r>
              <a:rPr lang="en-US" sz="2333" dirty="0"/>
              <a:t> </a:t>
            </a:r>
            <a:r>
              <a:rPr lang="en-US" sz="2333" dirty="0" err="1"/>
              <a:t>động</a:t>
            </a:r>
            <a:r>
              <a:rPr lang="en-US" sz="2333" dirty="0"/>
              <a:t> </a:t>
            </a:r>
            <a:r>
              <a:rPr lang="en-US" sz="2333" dirty="0" err="1"/>
              <a:t>và</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a:t>
            </a:r>
            <a:r>
              <a:rPr lang="en-US" sz="2333" dirty="0" err="1"/>
              <a:t>có</a:t>
            </a:r>
            <a:r>
              <a:rPr lang="en-US" sz="2333" dirty="0"/>
              <a:t> </a:t>
            </a:r>
            <a:r>
              <a:rPr lang="en-US" sz="2333" dirty="0" err="1"/>
              <a:t>ổn</a:t>
            </a:r>
            <a:r>
              <a:rPr lang="en-US" sz="2333" dirty="0"/>
              <a:t> </a:t>
            </a:r>
            <a:r>
              <a:rPr lang="en-US" sz="2333" dirty="0" err="1"/>
              <a:t>định</a:t>
            </a:r>
            <a:r>
              <a:rPr lang="en-US" sz="2333" dirty="0"/>
              <a:t> hay </a:t>
            </a:r>
            <a:r>
              <a:rPr lang="en-US" sz="2333" dirty="0" err="1"/>
              <a:t>không</a:t>
            </a:r>
            <a:r>
              <a:rPr lang="en-US" sz="2333" dirty="0"/>
              <a:t>, </a:t>
            </a:r>
            <a:r>
              <a:rPr lang="en-US" sz="2333" dirty="0" err="1"/>
              <a:t>và</a:t>
            </a:r>
            <a:r>
              <a:rPr lang="en-US" sz="2333" dirty="0"/>
              <a:t> </a:t>
            </a:r>
            <a:r>
              <a:rPr lang="en-US" sz="2333" dirty="0" err="1"/>
              <a:t>khám</a:t>
            </a:r>
            <a:r>
              <a:rPr lang="en-US" sz="2333" dirty="0"/>
              <a:t> </a:t>
            </a:r>
            <a:r>
              <a:rPr lang="en-US" sz="2333" dirty="0" err="1"/>
              <a:t>xuất</a:t>
            </a:r>
            <a:r>
              <a:rPr lang="en-US" sz="2333" dirty="0"/>
              <a:t> </a:t>
            </a:r>
            <a:r>
              <a:rPr lang="en-US" sz="2333" dirty="0" err="1"/>
              <a:t>huyết</a:t>
            </a:r>
            <a:r>
              <a:rPr lang="en-US" sz="2333" dirty="0"/>
              <a:t> </a:t>
            </a:r>
            <a:r>
              <a:rPr lang="en-US" sz="2333" dirty="0" err="1"/>
              <a:t>có</a:t>
            </a:r>
            <a:r>
              <a:rPr lang="en-US" sz="2333" dirty="0"/>
              <a:t> </a:t>
            </a:r>
            <a:r>
              <a:rPr lang="en-US" sz="2333" dirty="0" err="1"/>
              <a:t>còn</a:t>
            </a:r>
            <a:r>
              <a:rPr lang="en-US" sz="2333" dirty="0"/>
              <a:t> </a:t>
            </a:r>
            <a:r>
              <a:rPr lang="en-US" sz="2333" dirty="0" err="1"/>
              <a:t>đang</a:t>
            </a:r>
            <a:r>
              <a:rPr lang="en-US" sz="2333" dirty="0"/>
              <a:t> </a:t>
            </a:r>
            <a:r>
              <a:rPr lang="en-US" sz="2333" dirty="0" err="1"/>
              <a:t>diễn</a:t>
            </a:r>
            <a:r>
              <a:rPr lang="en-US" sz="2333" dirty="0"/>
              <a:t> </a:t>
            </a:r>
            <a:r>
              <a:rPr lang="en-US" sz="2333" dirty="0" err="1"/>
              <a:t>tiến</a:t>
            </a:r>
            <a:r>
              <a:rPr lang="en-US" sz="2333" dirty="0"/>
              <a:t> </a:t>
            </a:r>
            <a:r>
              <a:rPr lang="en-US" sz="2333" dirty="0" err="1"/>
              <a:t>không</a:t>
            </a:r>
            <a:r>
              <a:rPr lang="en-US" sz="2333" dirty="0"/>
              <a:t>. </a:t>
            </a:r>
            <a:r>
              <a:rPr lang="en-US" sz="2333" dirty="0" err="1"/>
              <a:t>Dù</a:t>
            </a:r>
            <a:r>
              <a:rPr lang="en-US" sz="2333" dirty="0"/>
              <a:t> </a:t>
            </a:r>
            <a:r>
              <a:rPr lang="en-US" sz="2333" dirty="0" err="1"/>
              <a:t>Hb</a:t>
            </a:r>
            <a:r>
              <a:rPr lang="en-US" sz="2333" dirty="0"/>
              <a:t>&lt;7 </a:t>
            </a:r>
            <a:r>
              <a:rPr lang="en-US" sz="2333" dirty="0" err="1"/>
              <a:t>nhưng</a:t>
            </a:r>
            <a:r>
              <a:rPr lang="en-US" sz="2333" dirty="0"/>
              <a:t> </a:t>
            </a:r>
            <a:r>
              <a:rPr lang="en-US" sz="2333" dirty="0" err="1"/>
              <a:t>nếu</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thì</a:t>
            </a:r>
            <a:r>
              <a:rPr lang="en-US" sz="2333" dirty="0"/>
              <a:t> </a:t>
            </a:r>
            <a:r>
              <a:rPr lang="en-US" sz="2333" dirty="0" err="1"/>
              <a:t>không</a:t>
            </a:r>
            <a:r>
              <a:rPr lang="en-US" sz="2333" dirty="0"/>
              <a:t> </a:t>
            </a:r>
            <a:r>
              <a:rPr lang="en-US" sz="2333" dirty="0" err="1"/>
              <a:t>nhất</a:t>
            </a:r>
            <a:r>
              <a:rPr lang="en-US" sz="2333" dirty="0"/>
              <a:t> </a:t>
            </a:r>
            <a:r>
              <a:rPr lang="en-US" sz="2333" dirty="0" err="1"/>
              <a:t>thiết</a:t>
            </a:r>
            <a:r>
              <a:rPr lang="en-US" sz="2333" dirty="0"/>
              <a:t> </a:t>
            </a:r>
            <a:r>
              <a:rPr lang="en-US" sz="2333" dirty="0" err="1"/>
              <a:t>phải</a:t>
            </a:r>
            <a:r>
              <a:rPr lang="en-US" sz="2333" dirty="0"/>
              <a:t> </a:t>
            </a:r>
            <a:r>
              <a:rPr lang="en-US" sz="2333" dirty="0" err="1"/>
              <a:t>truyền</a:t>
            </a:r>
            <a:r>
              <a:rPr lang="en-US" sz="2333" dirty="0"/>
              <a:t> </a:t>
            </a:r>
            <a:r>
              <a:rPr lang="en-US" sz="2333" dirty="0" err="1"/>
              <a:t>máu</a:t>
            </a:r>
            <a:r>
              <a:rPr lang="en-US" sz="2333" dirty="0"/>
              <a:t> </a:t>
            </a:r>
            <a:r>
              <a:rPr lang="en-US" sz="2333" dirty="0" err="1"/>
              <a:t>vì</a:t>
            </a:r>
            <a:r>
              <a:rPr lang="en-US" sz="2333" dirty="0"/>
              <a:t> </a:t>
            </a:r>
            <a:r>
              <a:rPr lang="en-US" sz="2333" dirty="0" err="1"/>
              <a:t>theo</a:t>
            </a:r>
            <a:r>
              <a:rPr lang="en-US" sz="2333" dirty="0"/>
              <a:t> </a:t>
            </a:r>
            <a:r>
              <a:rPr lang="en-US" sz="2333" dirty="0" err="1"/>
              <a:t>khuyến</a:t>
            </a:r>
            <a:r>
              <a:rPr lang="en-US" sz="2333" dirty="0"/>
              <a:t> </a:t>
            </a:r>
            <a:r>
              <a:rPr lang="en-US" sz="2333" dirty="0" err="1"/>
              <a:t>cáo</a:t>
            </a:r>
            <a:r>
              <a:rPr lang="en-US" sz="2333" dirty="0"/>
              <a:t> ACOG </a:t>
            </a:r>
            <a:r>
              <a:rPr lang="en-US" sz="2333" dirty="0" err="1"/>
              <a:t>hạn</a:t>
            </a:r>
            <a:r>
              <a:rPr lang="en-US" sz="2333" dirty="0"/>
              <a:t> </a:t>
            </a:r>
            <a:r>
              <a:rPr lang="en-US" sz="2333" dirty="0" err="1"/>
              <a:t>chế</a:t>
            </a:r>
            <a:r>
              <a:rPr lang="en-US" sz="2333" dirty="0"/>
              <a:t> </a:t>
            </a:r>
            <a:r>
              <a:rPr lang="en-US" sz="2333" dirty="0" err="1"/>
              <a:t>truyền</a:t>
            </a:r>
            <a:r>
              <a:rPr lang="en-US" sz="2333" dirty="0"/>
              <a:t> </a:t>
            </a:r>
            <a:r>
              <a:rPr lang="en-US" sz="2333" dirty="0" err="1"/>
              <a:t>máu</a:t>
            </a:r>
            <a:r>
              <a:rPr lang="en-US" sz="2333" dirty="0"/>
              <a:t> </a:t>
            </a:r>
            <a:r>
              <a:rPr lang="en-US" sz="2333" dirty="0" err="1"/>
              <a:t>nếu</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với</a:t>
            </a:r>
            <a:r>
              <a:rPr lang="en-US" sz="2333" dirty="0"/>
              <a:t> </a:t>
            </a:r>
            <a:r>
              <a:rPr lang="en-US" sz="2333" dirty="0" err="1"/>
              <a:t>Hb</a:t>
            </a:r>
            <a:r>
              <a:rPr lang="en-US" sz="2333" dirty="0"/>
              <a:t> &lt; 7 </a:t>
            </a:r>
            <a:r>
              <a:rPr lang="en-US" sz="2333" dirty="0" err="1"/>
              <a:t>sẽ</a:t>
            </a:r>
            <a:r>
              <a:rPr lang="en-US" sz="2333" dirty="0"/>
              <a:t> </a:t>
            </a:r>
            <a:r>
              <a:rPr lang="en-US" sz="2333" dirty="0" err="1"/>
              <a:t>làm</a:t>
            </a:r>
            <a:r>
              <a:rPr lang="en-US" sz="2333" dirty="0"/>
              <a:t> </a:t>
            </a:r>
            <a:r>
              <a:rPr lang="en-US" sz="2333" dirty="0" err="1"/>
              <a:t>giảm</a:t>
            </a:r>
            <a:r>
              <a:rPr lang="en-US" sz="2333" dirty="0"/>
              <a:t> </a:t>
            </a:r>
            <a:r>
              <a:rPr lang="en-US" sz="2333" dirty="0" err="1"/>
              <a:t>nguy</a:t>
            </a:r>
            <a:r>
              <a:rPr lang="en-US" sz="2333" dirty="0"/>
              <a:t> </a:t>
            </a:r>
            <a:r>
              <a:rPr lang="en-US" sz="2333" dirty="0" err="1"/>
              <a:t>cơ</a:t>
            </a:r>
            <a:r>
              <a:rPr lang="en-US" sz="2333" dirty="0"/>
              <a:t> </a:t>
            </a:r>
            <a:r>
              <a:rPr lang="en-US" sz="2333" dirty="0" err="1"/>
              <a:t>tiếp</a:t>
            </a:r>
            <a:r>
              <a:rPr lang="en-US" sz="2333" dirty="0"/>
              <a:t> </a:t>
            </a:r>
            <a:r>
              <a:rPr lang="en-US" sz="2333" dirty="0" err="1"/>
              <a:t>xúc</a:t>
            </a:r>
            <a:r>
              <a:rPr lang="en-US" sz="2333" dirty="0"/>
              <a:t> </a:t>
            </a:r>
            <a:r>
              <a:rPr lang="en-US" sz="2333" dirty="0" err="1"/>
              <a:t>với</a:t>
            </a:r>
            <a:r>
              <a:rPr lang="en-US" sz="2333" dirty="0"/>
              <a:t> </a:t>
            </a:r>
            <a:r>
              <a:rPr lang="en-US" sz="2333" dirty="0" err="1"/>
              <a:t>chế</a:t>
            </a:r>
            <a:r>
              <a:rPr lang="en-US" sz="2333" dirty="0"/>
              <a:t> </a:t>
            </a:r>
            <a:r>
              <a:rPr lang="en-US" sz="2333" dirty="0" err="1"/>
              <a:t>phẩm</a:t>
            </a:r>
            <a:r>
              <a:rPr lang="en-US" sz="2333" dirty="0"/>
              <a:t> </a:t>
            </a:r>
            <a:r>
              <a:rPr lang="en-US" sz="2333" dirty="0" err="1"/>
              <a:t>máu</a:t>
            </a:r>
            <a:r>
              <a:rPr lang="en-US" sz="2333" dirty="0"/>
              <a:t> </a:t>
            </a:r>
            <a:r>
              <a:rPr lang="en-US" sz="2333" dirty="0" err="1"/>
              <a:t>gây</a:t>
            </a:r>
            <a:r>
              <a:rPr lang="en-US" sz="2333" dirty="0"/>
              <a:t> </a:t>
            </a:r>
            <a:r>
              <a:rPr lang="en-US" sz="2333" dirty="0" err="1"/>
              <a:t>bất</a:t>
            </a:r>
            <a:r>
              <a:rPr lang="en-US" sz="2333" dirty="0"/>
              <a:t> </a:t>
            </a:r>
            <a:r>
              <a:rPr lang="en-US" sz="2333" dirty="0" err="1"/>
              <a:t>lợi</a:t>
            </a:r>
            <a:r>
              <a:rPr lang="en-US" sz="2333" dirty="0"/>
              <a:t> </a:t>
            </a:r>
            <a:r>
              <a:rPr lang="en-US" sz="2333" dirty="0" err="1"/>
              <a:t>cho</a:t>
            </a:r>
            <a:r>
              <a:rPr lang="en-US" sz="2333" dirty="0"/>
              <a:t> </a:t>
            </a:r>
            <a:r>
              <a:rPr lang="en-US" sz="2333" dirty="0" err="1"/>
              <a:t>việc</a:t>
            </a:r>
            <a:r>
              <a:rPr lang="en-US" sz="2333" dirty="0"/>
              <a:t> </a:t>
            </a:r>
            <a:r>
              <a:rPr lang="en-US" sz="2333" dirty="0" err="1"/>
              <a:t>mang</a:t>
            </a:r>
            <a:r>
              <a:rPr lang="en-US" sz="2333" dirty="0"/>
              <a:t> </a:t>
            </a:r>
            <a:r>
              <a:rPr lang="en-US" sz="2333" dirty="0" err="1"/>
              <a:t>thai</a:t>
            </a:r>
            <a:r>
              <a:rPr lang="en-US" sz="2333" dirty="0"/>
              <a:t> </a:t>
            </a:r>
            <a:r>
              <a:rPr lang="en-US" sz="2333" dirty="0" err="1"/>
              <a:t>sau</a:t>
            </a:r>
            <a:r>
              <a:rPr lang="en-US" sz="2333" dirty="0"/>
              <a:t> </a:t>
            </a:r>
            <a:r>
              <a:rPr lang="en-US" sz="2333" dirty="0" err="1"/>
              <a:t>này</a:t>
            </a:r>
            <a:r>
              <a:rPr lang="en-US" sz="2333" dirty="0"/>
              <a:t>.</a:t>
            </a:r>
          </a:p>
        </p:txBody>
      </p:sp>
    </p:spTree>
    <p:extLst>
      <p:ext uri="{BB962C8B-B14F-4D97-AF65-F5344CB8AC3E}">
        <p14:creationId xmlns:p14="http://schemas.microsoft.com/office/powerpoint/2010/main" val="355123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10B4-5C3C-4BF4-8582-DD8EC7020962}"/>
              </a:ext>
            </a:extLst>
          </p:cNvPr>
          <p:cNvSpPr>
            <a:spLocks noGrp="1"/>
          </p:cNvSpPr>
          <p:nvPr>
            <p:ph type="title"/>
          </p:nvPr>
        </p:nvSpPr>
        <p:spPr>
          <a:xfrm>
            <a:off x="838200" y="177238"/>
            <a:ext cx="10515600" cy="1325563"/>
          </a:xfrm>
        </p:spPr>
        <p:txBody>
          <a:bodyPr>
            <a:normAutofit/>
          </a:bodyPr>
          <a:lstStyle/>
          <a:p>
            <a:r>
              <a:rPr lang="en-US" b="1">
                <a:solidFill>
                  <a:srgbClr val="FF0000"/>
                </a:solidFill>
                <a:latin typeface="Times New Roman" panose="02020603050405020304" pitchFamily="18" charset="0"/>
                <a:cs typeface="Times New Roman" panose="02020603050405020304" pitchFamily="18" charset="0"/>
              </a:rPr>
              <a:t>TÌNH HUỐNG 2:</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37D00D-24BE-48C3-821E-0A46590DB64C}"/>
              </a:ext>
            </a:extLst>
          </p:cNvPr>
          <p:cNvSpPr>
            <a:spLocks noGrp="1"/>
          </p:cNvSpPr>
          <p:nvPr>
            <p:ph idx="1"/>
          </p:nvPr>
        </p:nvSpPr>
        <p:spPr>
          <a:xfrm>
            <a:off x="838200" y="1253331"/>
            <a:ext cx="10515600" cy="4351338"/>
          </a:xfrm>
        </p:spPr>
        <p:txBody>
          <a:bodyPr>
            <a:noAutofit/>
          </a:bodyPr>
          <a:lstStyle/>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Nguyễn Thị Lan,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giãn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Covid-19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44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đã</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2 con, con </a:t>
            </a:r>
            <a:r>
              <a:rPr lang="en-US" b="1" u="sng" dirty="0" err="1">
                <a:latin typeface="Times New Roman" panose="02020603050405020304" pitchFamily="18" charset="0"/>
                <a:cs typeface="Times New Roman" panose="02020603050405020304" pitchFamily="18" charset="0"/>
              </a:rPr>
              <a:t>nhỏ</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nhất</a:t>
            </a:r>
            <a:r>
              <a:rPr lang="en-US" b="1" u="sng" dirty="0">
                <a:latin typeface="Times New Roman" panose="02020603050405020304" pitchFamily="18" charset="0"/>
                <a:cs typeface="Times New Roman" panose="02020603050405020304" pitchFamily="18" charset="0"/>
              </a:rPr>
              <a:t> 10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PARA: 2002</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năm</a:t>
            </a:r>
            <a:r>
              <a:rPr lang="en-US" b="1" u="sng" dirty="0">
                <a:latin typeface="Times New Roman" panose="02020603050405020304" pitchFamily="18" charset="0"/>
                <a:cs typeface="Times New Roman" panose="02020603050405020304" pitchFamily="18" charset="0"/>
              </a:rPr>
              <a:t> 16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đều</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ngừa</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thai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bằng</a:t>
            </a:r>
            <a:r>
              <a:rPr lang="en-US" b="1" u="sng" dirty="0">
                <a:latin typeface="Times New Roman" panose="02020603050405020304" pitchFamily="18" charset="0"/>
                <a:cs typeface="Times New Roman" panose="02020603050405020304" pitchFamily="18" charset="0"/>
              </a:rPr>
              <a:t> bao </a:t>
            </a:r>
            <a:r>
              <a:rPr lang="en-US" b="1" u="sng" dirty="0" err="1">
                <a:latin typeface="Times New Roman" panose="02020603050405020304" pitchFamily="18" charset="0"/>
                <a:cs typeface="Times New Roman" panose="02020603050405020304" pitchFamily="18" charset="0"/>
              </a:rPr>
              <a:t>cao</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su</a:t>
            </a:r>
            <a:endParaRPr lang="en-US" b="1" u="sng"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11/2019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nay, BN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ASCUS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bấm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không</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bất</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thường</a:t>
            </a:r>
            <a:r>
              <a:rPr lang="en-US" b="1" u="sng" dirty="0">
                <a:latin typeface="Times New Roman" panose="02020603050405020304" pitchFamily="18" charset="0"/>
                <a:cs typeface="Times New Roman" panose="02020603050405020304" pitchFamily="18" charset="0"/>
              </a:rPr>
              <a:t> HPV(+). </a:t>
            </a:r>
          </a:p>
          <a:p>
            <a:pPr marL="0" indent="0">
              <a:buNone/>
            </a:pPr>
            <a:r>
              <a:rPr lang="en-US" dirty="0">
                <a:solidFill>
                  <a:srgbClr val="FF0000"/>
                </a:solidFill>
                <a:latin typeface="Times New Roman" panose="02020603050405020304" pitchFamily="18" charset="0"/>
                <a:cs typeface="Times New Roman" panose="02020603050405020304" pitchFamily="18" charset="0"/>
              </a:rPr>
              <a:t>3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đây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ghi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nhận</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rất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nhiều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2-ngày 3 ( # 6-8 BVS </a:t>
            </a:r>
            <a:r>
              <a:rPr lang="en-US" dirty="0" err="1">
                <a:solidFill>
                  <a:srgbClr val="FF0000"/>
                </a:solidFill>
                <a:latin typeface="Times New Roman" panose="02020603050405020304" pitchFamily="18" charset="0"/>
                <a:cs typeface="Times New Roman" panose="02020603050405020304" pitchFamily="18" charset="0"/>
              </a:rPr>
              <a:t>dày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sạch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thứ</a:t>
            </a:r>
            <a:r>
              <a:rPr lang="en-US" dirty="0">
                <a:solidFill>
                  <a:srgbClr val="FF0000"/>
                </a:solidFill>
                <a:latin typeface="Times New Roman" panose="02020603050405020304" pitchFamily="18" charset="0"/>
                <a:cs typeface="Times New Roman" panose="02020603050405020304" pitchFamily="18" charset="0"/>
              </a:rPr>
              <a:t> 5. </a:t>
            </a:r>
          </a:p>
          <a:p>
            <a:pPr marL="0" indent="0">
              <a:buNone/>
            </a:pPr>
            <a:r>
              <a:rPr lang="en-US" dirty="0">
                <a:solidFill>
                  <a:srgbClr val="FF0000"/>
                </a:solidFill>
                <a:latin typeface="Times New Roman" panose="02020603050405020304" pitchFamily="18" charset="0"/>
                <a:cs typeface="Times New Roman" panose="02020603050405020304" pitchFamily="18" charset="0"/>
              </a:rPr>
              <a:t>BN </a:t>
            </a:r>
            <a:r>
              <a:rPr lang="en-US" dirty="0" err="1">
                <a:solidFill>
                  <a:srgbClr val="FF0000"/>
                </a:solidFill>
                <a:latin typeface="Times New Roman" panose="02020603050405020304" pitchFamily="18" charset="0"/>
                <a:cs typeface="Times New Roman" panose="02020603050405020304" pitchFamily="18" charset="0"/>
              </a:rPr>
              <a:t>tự</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dụng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thuốc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nội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tiết</a:t>
            </a:r>
            <a:r>
              <a:rPr lang="en-US" dirty="0">
                <a:solidFill>
                  <a:srgbClr val="FF0000"/>
                </a:solidFill>
                <a:latin typeface="Times New Roman" panose="02020603050405020304" pitchFamily="18" charset="0"/>
                <a:cs typeface="Times New Roman" panose="02020603050405020304" pitchFamily="18" charset="0"/>
              </a:rPr>
              <a:t> E- P (Cyclo-Provera) </a:t>
            </a:r>
            <a:r>
              <a:rPr lang="en-US" dirty="0" err="1">
                <a:solidFill>
                  <a:srgbClr val="FF0000"/>
                </a:solidFill>
                <a:latin typeface="Times New Roman" panose="02020603050405020304" pitchFamily="18" charset="0"/>
                <a:cs typeface="Times New Roman" panose="02020603050405020304" pitchFamily="18" charset="0"/>
              </a:rPr>
              <a:t>vì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nghĩ</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giai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mãn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khoảng</a:t>
            </a:r>
            <a:r>
              <a:rPr lang="en-US" dirty="0">
                <a:solidFill>
                  <a:srgbClr val="FF0000"/>
                </a:solidFill>
                <a:latin typeface="Times New Roman" panose="02020603050405020304" pitchFamily="18" charset="0"/>
                <a:cs typeface="Times New Roman" panose="02020603050405020304" pitchFamily="18" charset="0"/>
              </a:rPr>
              <a:t> 2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23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BFE57CB1B11440BCD12107BCD10307" ma:contentTypeVersion="9" ma:contentTypeDescription="Create a new document." ma:contentTypeScope="" ma:versionID="dafdcc822782ef86f206c42b0c0563f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1d500e77ecf6c1035c02d942f2fbc05f"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948DE5-4A31-4E36-8017-8527CAE7EFCF}"/>
</file>

<file path=customXml/itemProps2.xml><?xml version="1.0" encoding="utf-8"?>
<ds:datastoreItem xmlns:ds="http://schemas.openxmlformats.org/officeDocument/2006/customXml" ds:itemID="{2E4086BD-FF59-4D21-BAA9-AECCD53E91B1}"/>
</file>

<file path=customXml/itemProps3.xml><?xml version="1.0" encoding="utf-8"?>
<ds:datastoreItem xmlns:ds="http://schemas.openxmlformats.org/officeDocument/2006/customXml" ds:itemID="{BB248617-9868-4DC2-9397-955CFE10A56C}"/>
</file>

<file path=docProps/app.xml><?xml version="1.0" encoding="utf-8"?>
<Properties xmlns="http://schemas.openxmlformats.org/officeDocument/2006/extended-properties" xmlns:vt="http://schemas.openxmlformats.org/officeDocument/2006/docPropsVTypes">
  <TotalTime>1</TotalTime>
  <Words>2668</Words>
  <Application>Microsoft Office PowerPoint</Application>
  <PresentationFormat>Widescreen</PresentationFormat>
  <Paragraphs>288</Paragraphs>
  <Slides>38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Calisto MT</vt:lpstr>
      <vt:lpstr>Cambria</vt:lpstr>
      <vt:lpstr>Courier New</vt:lpstr>
      <vt:lpstr>Times New Roman</vt:lpstr>
      <vt:lpstr>Wingdings</vt:lpstr>
      <vt:lpstr>Office Theme</vt:lpstr>
      <vt:lpstr>Lớp Y14A</vt:lpstr>
      <vt:lpstr>Tình huống 1</vt:lpstr>
      <vt:lpstr>Siêu âm phụ khoa ngả bụng</vt:lpstr>
      <vt:lpstr>PowerPoint Presentation</vt:lpstr>
      <vt:lpstr>PowerPoint Presentation</vt:lpstr>
      <vt:lpstr>Hệ thống phân loại AUB (FIGO 2018)</vt:lpstr>
      <vt:lpstr>PowerPoint Presentation</vt:lpstr>
      <vt:lpstr>PowerPoint Presentation</vt:lpstr>
      <vt:lpstr>TÌNH HUỐNG 2:</vt:lpstr>
      <vt:lpstr>Siêu âm bụng tổng quát T2/2020</vt:lpstr>
      <vt:lpstr>Khám lâm sàng</vt:lpstr>
      <vt:lpstr>Câu hỏi thảo luận TH 2:</vt:lpstr>
      <vt:lpstr>Bạn nghĩ gì kết quả này ?</vt:lpstr>
      <vt:lpstr>Phương án tiếp cận</vt:lpstr>
      <vt:lpstr>ĐÁNH GIÁ BƯỚC ĐẦU</vt:lpstr>
      <vt:lpstr>Chẩn đoán AUB theo FIGO</vt:lpstr>
      <vt:lpstr>Các nguyên nhân thường gặp</vt:lpstr>
      <vt:lpstr>PowerPoint Presentation</vt:lpstr>
      <vt:lpstr>CHẨN ĐOÁN SƠ BỘ</vt:lpstr>
      <vt:lpstr> Các CLS cần làm</vt:lpstr>
      <vt:lpstr>CLS tiếp theo</vt:lpstr>
      <vt:lpstr>CHẨN ĐOÁN XÁC ĐỊNH</vt:lpstr>
      <vt:lpstr>HƯỚNG XỬ TRÍ</vt:lpstr>
      <vt:lpstr>HƯỚNG XỬ TRÍ</vt:lpstr>
      <vt:lpstr>Tình huống 3:</vt:lpstr>
      <vt:lpstr>PowerPoint Presentation</vt:lpstr>
      <vt:lpstr>Siêu âm phụ khoa  (tại thời điểm ra huyết đợt 2)</vt:lpstr>
      <vt:lpstr>Câu hỏi thảo luận TH3 :</vt:lpstr>
      <vt:lpstr>Phương án tiếp cận</vt:lpstr>
      <vt:lpstr>ĐÁNH GIÁ BƯỚC ĐẦU</vt:lpstr>
      <vt:lpstr>PALM</vt:lpstr>
      <vt:lpstr>COEIN</vt:lpstr>
      <vt:lpstr>FIGO</vt:lpstr>
      <vt:lpstr>CHẨN ĐOÁN</vt:lpstr>
      <vt:lpstr>2/ Bạn dự kiến các bước xử trí tiếp theo? </vt:lpstr>
      <vt:lpstr>PowerPoint Presentation</vt:lpstr>
      <vt:lpstr>Câu hỏi thảo luận:</vt:lpstr>
      <vt:lpstr>Nhận xét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Lớp Y14A</dc:title>
  <dc:creator>Nguyen Hoang Son</dc:creator>
  <cp:lastModifiedBy>Nguyen Hoang Son</cp:lastModifiedBy>
  <cp:revision>2</cp:revision>
  <dcterms:created xsi:type="dcterms:W3CDTF">2020-04-26T10:40:11Z</dcterms:created>
  <dcterms:modified xsi:type="dcterms:W3CDTF">2020-04-26T10:41:55Z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